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3.xml" ContentType="application/vnd.openxmlformats-officedocument.presentationml.notesSlide+xml"/>
  <Override PartName="/ppt/notesSlides/_rels/notesSlide13.xml.rels" ContentType="application/vnd.openxmlformats-package.relationships+xml"/>
  <Override PartName="/ppt/media/image45.png" ContentType="image/png"/>
  <Override PartName="/ppt/media/image1.wmf" ContentType="image/x-wmf"/>
  <Override PartName="/ppt/media/media44.m4a" ContentType="application/vnd.sun.star.media"/>
  <Override PartName="/ppt/media/image2.wmf" ContentType="image/x-wmf"/>
  <Override PartName="/ppt/media/image47.png" ContentType="image/png"/>
  <Override PartName="/ppt/media/image3.wmf" ContentType="image/x-wmf"/>
  <Override PartName="/ppt/media/media46.m4a" ContentType="application/vnd.sun.star.media"/>
  <Override PartName="/ppt/media/image4.wmf" ContentType="image/x-wmf"/>
  <Override PartName="/ppt/media/media9.m4a" ContentType="application/vnd.sun.star.media"/>
  <Override PartName="/ppt/media/image5.jpeg" ContentType="image/jpeg"/>
  <Override PartName="/ppt/media/image7.png" ContentType="image/png"/>
  <Override PartName="/ppt/media/image6.png" ContentType="image/png"/>
  <Override PartName="/ppt/media/image8.png" ContentType="image/png"/>
  <Override PartName="/ppt/media/image10.png" ContentType="image/png"/>
  <Override PartName="/ppt/media/image11.jpeg" ContentType="image/jpeg"/>
  <Override PartName="/ppt/media/media12.m4a" ContentType="application/vnd.sun.star.media"/>
  <Override PartName="/ppt/media/image13.png" ContentType="image/png"/>
  <Override PartName="/ppt/media/image14.jpeg" ContentType="image/jpeg"/>
  <Override PartName="/ppt/media/media27.m4a" ContentType="application/vnd.sun.star.media"/>
  <Override PartName="/ppt/media/media15.m4a" ContentType="application/vnd.sun.star.media"/>
  <Override PartName="/ppt/media/image16.png" ContentType="image/png"/>
  <Override PartName="/ppt/media/media17.m4a" ContentType="application/vnd.sun.star.media"/>
  <Override PartName="/ppt/media/image18.png" ContentType="image/png"/>
  <Override PartName="/ppt/media/media19.m4a" ContentType="application/vnd.sun.star.media"/>
  <Override PartName="/ppt/media/image20.png" ContentType="image/png"/>
  <Override PartName="/ppt/media/image21.jpeg" ContentType="image/jpeg"/>
  <Override PartName="/ppt/media/media22.m4a" ContentType="application/vnd.sun.star.media"/>
  <Override PartName="/ppt/media/image23.png" ContentType="image/png"/>
  <Override PartName="/ppt/media/media24.m4a" ContentType="application/vnd.sun.star.media"/>
  <Override PartName="/ppt/media/image25.png" ContentType="image/png"/>
  <Override PartName="/ppt/media/image26.jpeg" ContentType="image/jpeg"/>
  <Override PartName="/ppt/media/image37.png" ContentType="image/png"/>
  <Override PartName="/ppt/media/image28.png" ContentType="image/png"/>
  <Override PartName="/ppt/media/media29.m4a" ContentType="application/vnd.sun.star.media"/>
  <Override PartName="/ppt/media/image30.png" ContentType="image/png"/>
  <Override PartName="/ppt/media/media31.m4a" ContentType="application/vnd.sun.star.media"/>
  <Override PartName="/ppt/media/image32.png" ContentType="image/png"/>
  <Override PartName="/ppt/media/image33.jpeg" ContentType="image/jpeg"/>
  <Override PartName="/ppt/media/media34.m4a" ContentType="application/vnd.sun.star.media"/>
  <Override PartName="/ppt/media/image35.png" ContentType="image/png"/>
  <Override PartName="/ppt/media/media36.m4a" ContentType="application/vnd.sun.star.media"/>
  <Override PartName="/ppt/media/image38.png" ContentType="image/png"/>
  <Override PartName="/ppt/media/image39.png" ContentType="image/png"/>
  <Override PartName="/ppt/media/image40.png" ContentType="image/png"/>
  <Override PartName="/ppt/media/media41.m4a" ContentType="application/vnd.sun.star.media"/>
  <Override PartName="/ppt/media/image42.png" ContentType="image/png"/>
  <Override PartName="/ppt/media/image43.jpeg" ContentType="image/jpeg"/>
  <Override PartName="/ppt/media/media48.m4a" ContentType="application/vnd.sun.star.media"/>
  <Override PartName="/ppt/media/image49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spostare la diapositiva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2000" spc="-1" strike="noStrike">
                <a:latin typeface="Arial"/>
              </a:rPr>
              <a:t>Fai clic per modificare il formato delle note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2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207038C4-4040-465B-AE5E-8B26DE718183}" type="slidenum">
              <a:rPr b="0" lang="it-IT" sz="1400" spc="-1" strike="noStrike">
                <a:latin typeface="Times New Roman"/>
              </a:rPr>
              <a:t>1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fld id="{BCBBBDC0-CD9B-4E43-A99B-4639CB4D48FF}" type="slidenum">
              <a:rPr b="0" lang="it-IT" sz="1200" spc="-1" strike="noStrike">
                <a:latin typeface="Times New Roman"/>
              </a:rPr>
              <a:t>&lt;numero&gt;</a:t>
            </a:fld>
            <a:endParaRPr b="0" lang="it-IT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wmf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6615000"/>
            <a:ext cx="12191400" cy="242280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>
            <a:off x="432000" y="6217200"/>
            <a:ext cx="470376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UEF</a:t>
            </a:r>
            <a:r>
              <a:rPr b="0" lang="it-IT" sz="1400" spc="-151" strike="noStrike">
                <a:solidFill>
                  <a:srgbClr val="000000"/>
                </a:solidFill>
                <a:latin typeface="Open Sans"/>
                <a:ea typeface="Open Sans"/>
              </a:rPr>
              <a:t>/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/ University of Eastern Finland</a:t>
            </a:r>
            <a:endParaRPr b="0" lang="it-IT" sz="1400" spc="-1" strike="noStrike">
              <a:latin typeface="Arial"/>
            </a:endParaRPr>
          </a:p>
        </p:txBody>
      </p:sp>
      <p:pic>
        <p:nvPicPr>
          <p:cNvPr id="2" name="Kuva 9" descr="University of Eastern Finland logo"/>
          <p:cNvPicPr/>
          <p:nvPr/>
        </p:nvPicPr>
        <p:blipFill>
          <a:blip r:embed="rId2"/>
          <a:stretch/>
        </p:blipFill>
        <p:spPr>
          <a:xfrm>
            <a:off x="8544240" y="-7200"/>
            <a:ext cx="2159640" cy="2011320"/>
          </a:xfrm>
          <a:prstGeom prst="rect">
            <a:avLst/>
          </a:prstGeom>
          <a:ln>
            <a:noFill/>
          </a:ln>
        </p:spPr>
      </p:pic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431280" y="6215760"/>
            <a:ext cx="470376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UEF</a:t>
            </a:r>
            <a:r>
              <a:rPr b="0" lang="it-IT" sz="1400" spc="-151" strike="noStrike">
                <a:solidFill>
                  <a:srgbClr val="000000"/>
                </a:solidFill>
                <a:latin typeface="Open Sans"/>
                <a:ea typeface="Open Sans"/>
              </a:rPr>
              <a:t>/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/ University of Eastern Finland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0" y="6615000"/>
            <a:ext cx="12191400" cy="242280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3" name="Group 3"/>
          <p:cNvGrpSpPr/>
          <p:nvPr/>
        </p:nvGrpSpPr>
        <p:grpSpPr>
          <a:xfrm>
            <a:off x="0" y="0"/>
            <a:ext cx="1130400" cy="1130400"/>
            <a:chOff x="0" y="0"/>
            <a:chExt cx="1130400" cy="1130400"/>
          </a:xfrm>
        </p:grpSpPr>
        <p:sp>
          <p:nvSpPr>
            <p:cNvPr id="44" name="CustomShape 4"/>
            <p:cNvSpPr/>
            <p:nvPr/>
          </p:nvSpPr>
          <p:spPr>
            <a:xfrm>
              <a:off x="0" y="0"/>
              <a:ext cx="1130400" cy="1130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5" name="Kuva 12" descr=""/>
            <p:cNvPicPr/>
            <p:nvPr/>
          </p:nvPicPr>
          <p:blipFill>
            <a:blip r:embed="rId2"/>
            <a:stretch/>
          </p:blipFill>
          <p:spPr>
            <a:xfrm>
              <a:off x="313920" y="288000"/>
              <a:ext cx="502920" cy="554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6615000"/>
            <a:ext cx="12191400" cy="242280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CustomShape 2"/>
          <p:cNvSpPr/>
          <p:nvPr/>
        </p:nvSpPr>
        <p:spPr>
          <a:xfrm>
            <a:off x="431280" y="6215760"/>
            <a:ext cx="470376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UEF</a:t>
            </a:r>
            <a:r>
              <a:rPr b="0" lang="it-IT" sz="1400" spc="-151" strike="noStrike">
                <a:solidFill>
                  <a:srgbClr val="000000"/>
                </a:solidFill>
                <a:latin typeface="Open Sans"/>
                <a:ea typeface="Open Sans"/>
              </a:rPr>
              <a:t>/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/ University of Eastern Finland</a:t>
            </a:r>
            <a:endParaRPr b="0" lang="it-IT" sz="1400" spc="-1" strike="noStrike">
              <a:latin typeface="Arial"/>
            </a:endParaRPr>
          </a:p>
        </p:txBody>
      </p:sp>
      <p:grpSp>
        <p:nvGrpSpPr>
          <p:cNvPr id="86" name="Group 3"/>
          <p:cNvGrpSpPr/>
          <p:nvPr/>
        </p:nvGrpSpPr>
        <p:grpSpPr>
          <a:xfrm>
            <a:off x="0" y="0"/>
            <a:ext cx="1130400" cy="1130400"/>
            <a:chOff x="0" y="0"/>
            <a:chExt cx="1130400" cy="1130400"/>
          </a:xfrm>
        </p:grpSpPr>
        <p:sp>
          <p:nvSpPr>
            <p:cNvPr id="87" name="CustomShape 4"/>
            <p:cNvSpPr/>
            <p:nvPr/>
          </p:nvSpPr>
          <p:spPr>
            <a:xfrm>
              <a:off x="0" y="0"/>
              <a:ext cx="1130400" cy="1130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88" name="Kuva 12" descr=""/>
            <p:cNvPicPr/>
            <p:nvPr/>
          </p:nvPicPr>
          <p:blipFill>
            <a:blip r:embed="rId2"/>
            <a:stretch/>
          </p:blipFill>
          <p:spPr>
            <a:xfrm>
              <a:off x="313920" y="288000"/>
              <a:ext cx="502920" cy="554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9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0" y="6615000"/>
            <a:ext cx="12191400" cy="242280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2"/>
          <p:cNvSpPr/>
          <p:nvPr/>
        </p:nvSpPr>
        <p:spPr>
          <a:xfrm>
            <a:off x="431280" y="6215760"/>
            <a:ext cx="470376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UEF</a:t>
            </a:r>
            <a:r>
              <a:rPr b="0" lang="it-IT" sz="1400" spc="-151" strike="noStrike">
                <a:solidFill>
                  <a:srgbClr val="000000"/>
                </a:solidFill>
                <a:latin typeface="Open Sans"/>
                <a:ea typeface="Open Sans"/>
              </a:rPr>
              <a:t>/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/ University of Eastern Finland</a:t>
            </a:r>
            <a:endParaRPr b="0" lang="it-IT" sz="1400" spc="-1" strike="noStrike">
              <a:latin typeface="Arial"/>
            </a:endParaRPr>
          </a:p>
        </p:txBody>
      </p:sp>
      <p:grpSp>
        <p:nvGrpSpPr>
          <p:cNvPr id="129" name="Group 3"/>
          <p:cNvGrpSpPr/>
          <p:nvPr/>
        </p:nvGrpSpPr>
        <p:grpSpPr>
          <a:xfrm>
            <a:off x="0" y="0"/>
            <a:ext cx="1130400" cy="1130400"/>
            <a:chOff x="0" y="0"/>
            <a:chExt cx="1130400" cy="1130400"/>
          </a:xfrm>
        </p:grpSpPr>
        <p:sp>
          <p:nvSpPr>
            <p:cNvPr id="130" name="CustomShape 4"/>
            <p:cNvSpPr/>
            <p:nvPr/>
          </p:nvSpPr>
          <p:spPr>
            <a:xfrm>
              <a:off x="0" y="0"/>
              <a:ext cx="1130400" cy="1130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31" name="Kuva 14" descr=""/>
            <p:cNvPicPr/>
            <p:nvPr/>
          </p:nvPicPr>
          <p:blipFill>
            <a:blip r:embed="rId2"/>
            <a:stretch/>
          </p:blipFill>
          <p:spPr>
            <a:xfrm>
              <a:off x="313920" y="288000"/>
              <a:ext cx="502920" cy="554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2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431280" y="6208200"/>
            <a:ext cx="4703760" cy="30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UEF</a:t>
            </a:r>
            <a:r>
              <a:rPr b="0" lang="it-IT" sz="1400" spc="-151" strike="noStrike">
                <a:solidFill>
                  <a:srgbClr val="000000"/>
                </a:solidFill>
                <a:latin typeface="Open Sans"/>
                <a:ea typeface="Open Sans"/>
              </a:rPr>
              <a:t>/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/ University of Eastern Finland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0" y="6615000"/>
            <a:ext cx="12191400" cy="242280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CustomShape 3"/>
          <p:cNvSpPr/>
          <p:nvPr/>
        </p:nvSpPr>
        <p:spPr>
          <a:xfrm>
            <a:off x="838080" y="4609800"/>
            <a:ext cx="10514880" cy="60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Aft>
                <a:spcPts val="720"/>
              </a:spcAft>
            </a:pPr>
            <a:r>
              <a:rPr b="1" lang="it-IT" sz="2400" spc="-1" strike="noStrike">
                <a:solidFill>
                  <a:srgbClr val="077e9e"/>
                </a:solidFill>
                <a:latin typeface="Open Sans ExtraBold"/>
                <a:ea typeface="Open Sans ExtraBold"/>
              </a:rPr>
              <a:t>uef.fi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73" name="Kuva 3" descr="University of Eastern Finland logo"/>
          <p:cNvPicPr/>
          <p:nvPr/>
        </p:nvPicPr>
        <p:blipFill>
          <a:blip r:embed="rId2"/>
          <a:stretch/>
        </p:blipFill>
        <p:spPr>
          <a:xfrm>
            <a:off x="4572000" y="468360"/>
            <a:ext cx="3047400" cy="2653560"/>
          </a:xfrm>
          <a:prstGeom prst="rect">
            <a:avLst/>
          </a:prstGeom>
          <a:ln>
            <a:noFill/>
          </a:ln>
        </p:spPr>
      </p:pic>
      <p:pic>
        <p:nvPicPr>
          <p:cNvPr id="174" name="Kuva 6" descr="Kuva, joka sisältää sosiaalisen median kuvakkeet"/>
          <p:cNvPicPr/>
          <p:nvPr/>
        </p:nvPicPr>
        <p:blipFill>
          <a:blip r:embed="rId3"/>
          <a:stretch/>
        </p:blipFill>
        <p:spPr>
          <a:xfrm>
            <a:off x="3799800" y="5157360"/>
            <a:ext cx="4591080" cy="799560"/>
          </a:xfrm>
          <a:prstGeom prst="rect">
            <a:avLst/>
          </a:prstGeom>
          <a:ln>
            <a:noFill/>
          </a:ln>
        </p:spPr>
      </p:pic>
      <p:sp>
        <p:nvSpPr>
          <p:cNvPr id="175" name="CustomShape 4"/>
          <p:cNvSpPr/>
          <p:nvPr/>
        </p:nvSpPr>
        <p:spPr>
          <a:xfrm>
            <a:off x="0" y="6615000"/>
            <a:ext cx="12191400" cy="242280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video" Target="../media/media9.m4a"/><Relationship Id="rId4" Type="http://schemas.microsoft.com/office/2007/relationships/media" Target="../media/media9.m4a"/><Relationship Id="rId5" Type="http://schemas.openxmlformats.org/officeDocument/2006/relationships/image" Target="../media/image10.png"/><Relationship Id="rId6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video" Target="../media/media31.m4a"/><Relationship Id="rId2" Type="http://schemas.microsoft.com/office/2007/relationships/media" Target="../media/media31.m4a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video" Target="../media/media34.m4a"/><Relationship Id="rId3" Type="http://schemas.microsoft.com/office/2007/relationships/media" Target="../media/media34.m4a"/><Relationship Id="rId4" Type="http://schemas.openxmlformats.org/officeDocument/2006/relationships/image" Target="../media/image35.png"/><Relationship Id="rId5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video" Target="../media/media36.m4a"/><Relationship Id="rId2" Type="http://schemas.microsoft.com/office/2007/relationships/media" Target="../media/media36.m4a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video" Target="../media/media41.m4a"/><Relationship Id="rId5" Type="http://schemas.microsoft.com/office/2007/relationships/media" Target="../media/media41.m4a"/><Relationship Id="rId6" Type="http://schemas.openxmlformats.org/officeDocument/2006/relationships/image" Target="../media/image42.png"/><Relationship Id="rId7" Type="http://schemas.openxmlformats.org/officeDocument/2006/relationships/slideLayout" Target="../slideLayouts/slideLayout25.xml"/><Relationship Id="rId8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video" Target="../media/media44.m4a"/><Relationship Id="rId3" Type="http://schemas.microsoft.com/office/2007/relationships/media" Target="../media/media44.m4a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pixabay.com/photos/cup-a-book-breakfast-read-plan-2123710/" TargetMode="External"/><Relationship Id="rId2" Type="http://schemas.openxmlformats.org/officeDocument/2006/relationships/hyperlink" Target="https://pixabay.com/photos/cup-a-book-breakfast-read-plan-2123710/" TargetMode="External"/><Relationship Id="rId3" Type="http://schemas.openxmlformats.org/officeDocument/2006/relationships/hyperlink" Target="https://pixabay.com/illustrations/map-austria-hungary-bosnia-62826/" TargetMode="External"/><Relationship Id="rId4" Type="http://schemas.openxmlformats.org/officeDocument/2006/relationships/hyperlink" Target="https://pixabay.com/illustrations/board-write-change-time-nature-6711026/" TargetMode="External"/><Relationship Id="rId5" Type="http://schemas.openxmlformats.org/officeDocument/2006/relationships/video" Target="../media/media46.m4a"/><Relationship Id="rId6" Type="http://schemas.microsoft.com/office/2007/relationships/media" Target="../media/media46.m4a"/><Relationship Id="rId7" Type="http://schemas.openxmlformats.org/officeDocument/2006/relationships/image" Target="../media/image47.png"/><Relationship Id="rId8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video" Target="../media/media48.m4a"/><Relationship Id="rId2" Type="http://schemas.microsoft.com/office/2007/relationships/media" Target="../media/media48.m4a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video" Target="../media/media12.m4a"/><Relationship Id="rId3" Type="http://schemas.microsoft.com/office/2007/relationships/media" Target="../media/media12.m4a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video" Target="../media/media15.m4a"/><Relationship Id="rId3" Type="http://schemas.microsoft.com/office/2007/relationships/media" Target="../media/media15.m4a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video" Target="../media/media17.m4a"/><Relationship Id="rId2" Type="http://schemas.microsoft.com/office/2007/relationships/media" Target="../media/media17.m4a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video" Target="../media/media19.m4a"/><Relationship Id="rId2" Type="http://schemas.microsoft.com/office/2007/relationships/media" Target="../media/media19.m4a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video" Target="../media/media22.m4a"/><Relationship Id="rId3" Type="http://schemas.microsoft.com/office/2007/relationships/media" Target="../media/media22.m4a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video" Target="../media/media24.m4a"/><Relationship Id="rId2" Type="http://schemas.microsoft.com/office/2007/relationships/media" Target="../media/media24.m4a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video" Target="../media/media27.m4a"/><Relationship Id="rId3" Type="http://schemas.microsoft.com/office/2007/relationships/media" Target="../media/media27.m4a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video" Target="../media/media29.m4a"/><Relationship Id="rId2" Type="http://schemas.microsoft.com/office/2007/relationships/media" Target="../media/media29.m4a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862560" y="2637720"/>
            <a:ext cx="10465920" cy="1554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Educazione alla Cittadinanza Globale a supporto della Sostenibilità Sociale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2438280" y="4464000"/>
            <a:ext cx="7322760" cy="65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50" spc="-1" strike="noStrike">
                <a:solidFill>
                  <a:srgbClr val="000000"/>
                </a:solidFill>
                <a:latin typeface="Open Sans"/>
                <a:ea typeface="Open Sans"/>
              </a:rPr>
              <a:t>UEF/MOOC L’Educazione degli adulti a supporto dello Sviluppo Sostenibile</a:t>
            </a:r>
            <a:endParaRPr b="0" lang="it-IT" sz="1850" spc="-1" strike="noStrike">
              <a:latin typeface="Arial"/>
            </a:endParaRPr>
          </a:p>
        </p:txBody>
      </p:sp>
      <p:pic>
        <p:nvPicPr>
          <p:cNvPr id="222" name="Kuva 4" descr=""/>
          <p:cNvPicPr/>
          <p:nvPr/>
        </p:nvPicPr>
        <p:blipFill>
          <a:blip r:embed="rId1"/>
          <a:stretch/>
        </p:blipFill>
        <p:spPr>
          <a:xfrm>
            <a:off x="9347760" y="5909760"/>
            <a:ext cx="2742480" cy="636840"/>
          </a:xfrm>
          <a:prstGeom prst="rect">
            <a:avLst/>
          </a:prstGeom>
          <a:ln>
            <a:noFill/>
          </a:ln>
        </p:spPr>
      </p:pic>
      <p:pic>
        <p:nvPicPr>
          <p:cNvPr id="223" name="Kuva 5" descr=""/>
          <p:cNvPicPr/>
          <p:nvPr/>
        </p:nvPicPr>
        <p:blipFill>
          <a:blip r:embed="rId2"/>
          <a:stretch/>
        </p:blipFill>
        <p:spPr>
          <a:xfrm>
            <a:off x="8450280" y="5531040"/>
            <a:ext cx="599040" cy="1051920"/>
          </a:xfrm>
          <a:prstGeom prst="rect">
            <a:avLst/>
          </a:prstGeom>
          <a:ln>
            <a:noFill/>
          </a:ln>
        </p:spPr>
      </p:pic>
      <p:pic>
        <p:nvPicPr>
          <p:cNvPr id="224" name="Picture 1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</p:blipFill>
        <p:spPr>
          <a:xfrm>
            <a:off x="11448000" y="525600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9000" p14:dur="2000"/>
    </mc:Choice>
    <mc:Fallback>
      <p:transition spd="slow" advTm="19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Educazione alla cittadinanza globale (GCE) 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223200" y="1844640"/>
            <a:ext cx="1144080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“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Il concetto di educazione alla cittadinanza cosmopolita [...] si basa su una definizione di cittadinanza che comprende sensazioni, stato, pratiche e impegni espliciti verso i diritti umani.” 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“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L’educazione può sviluppare la capacità delle persone di identificarsi con altri essere umani a prescindere dai confini nazionali.”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GCE come strumento di inclusione di una diversità di pensiero, appartenenza e agenzia 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839"/>
              </a:spcAft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 ExtraBold"/>
              </a:rPr>
              <a:t>(Starkey 2017)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D4176DD-0DE9-4775-A4E4-0094CFA34AB5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66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8000" p14:dur="2000"/>
    </mc:Choice>
    <mc:Fallback>
      <p:transition spd="slow" advTm="78000"/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0" dur="1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GCE e Sviluppo Sostenibile 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308520" y="1666440"/>
            <a:ext cx="874296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endParaRPr b="0" lang="it-IT" sz="1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L’educazione alla cittadinanza globale non solo conferisce agli individui la capacità di riconoscere specifici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SDG 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(obiettivi) nella vita di tutti i giorni, ma di comprendere l’idea del proprio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scopo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 nel contesto globale.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Per mezzo della GCE, gli individui possono osservare il mondo e dare giudizi o risolvere problemi attraverso una riflessione sui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diritti umani 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universali, sulle battaglie per una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giustizia sociale e politica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 e sulla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 (Starkey 2017).</a:t>
            </a: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 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39"/>
              </a:spcAft>
            </a:pPr>
            <a:endParaRPr b="0" lang="it-IT" sz="2800" spc="-1" strike="noStrike"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6E66C88-641C-4C19-95F3-BFD793B11D6F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70" name="Kuva 4" descr=""/>
          <p:cNvPicPr/>
          <p:nvPr/>
        </p:nvPicPr>
        <p:blipFill>
          <a:blip r:embed="rId1"/>
          <a:stretch/>
        </p:blipFill>
        <p:spPr>
          <a:xfrm>
            <a:off x="9059040" y="2514600"/>
            <a:ext cx="2742480" cy="1828080"/>
          </a:xfrm>
          <a:prstGeom prst="rect">
            <a:avLst/>
          </a:prstGeom>
          <a:ln>
            <a:noFill/>
          </a:ln>
        </p:spPr>
      </p:pic>
      <p:pic>
        <p:nvPicPr>
          <p:cNvPr id="271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80000" p14:dur="2000"/>
    </mc:Choice>
    <mc:Fallback>
      <p:transition spd="slow" advTm="80000"/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6" dur="1" fill="hold"/>
                                        <p:tgtEl>
                                          <p:spTgt spid="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Verso una sostenibilità a modello glocale nell’educazione?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370440" y="1844640"/>
            <a:ext cx="1129356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Il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doppio processo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 di glocalizzazione e globalizzazione (Eriksen 2014)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Anche la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può essere un doppio processo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La cittadinanza viene definita a livello nazionale, a volte sovranazionale (ad es. l’identità europea)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L’educazione non-formale, i movimenti civici e la cittadinanza attiva a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livello locale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 promuovono la sostenibilità e possono condurre a un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 cambiamento globale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 e glocale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74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3CE8D72-9637-4C06-8C9A-41CEF5ED3E17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75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96000" p14:dur="2000"/>
    </mc:Choice>
    <mc:Fallback>
      <p:transition spd="slow" advTm="196000"/>
    </mc:Fallback>
  </mc:AlternateContent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72" dur="1" fill="hold"/>
                                        <p:tgtEl>
                                          <p:spTgt spid="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Verso Obiettivi di Sviluppo Sostenibile (SDG)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0" y="1775160"/>
            <a:ext cx="7565400" cy="4216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9240" indent="-21852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endParaRPr b="0" lang="it-IT" sz="2200" spc="-1" strike="noStrike">
              <a:latin typeface="Arial"/>
            </a:endParaRPr>
          </a:p>
          <a:p>
            <a:pPr marL="219240" indent="-21852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Obiettivo 16: Pace, Giustizia e Istituzioni Forti: </a:t>
            </a: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Promuovere società pacifiche e inclusive per lo sviluppo sostenibile, garantire accesso alla giustizia per tutti e costruire istituzioni efficaci, responsabili e inclusive a tutti i livelli</a:t>
            </a:r>
            <a:endParaRPr b="0" lang="it-IT" sz="2200" spc="-1" strike="noStrike">
              <a:latin typeface="Arial"/>
            </a:endParaRPr>
          </a:p>
          <a:p>
            <a:pPr marL="219240" indent="-21852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Obiettivo 17 Collaborazioni per gli Obiettivi: </a:t>
            </a: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Rafforzare i mezzi di implementazione e rinvigorire la collaborazione globale per uno sviluppo sostenibile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278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DD3E440-6DF8-4418-BBF7-EB9CDF66E579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79" name="Picture 2" descr=""/>
          <p:cNvPicPr/>
          <p:nvPr/>
        </p:nvPicPr>
        <p:blipFill>
          <a:blip r:embed="rId1"/>
          <a:srcRect l="16893" t="0" r="16893" b="0"/>
          <a:stretch/>
        </p:blipFill>
        <p:spPr>
          <a:xfrm>
            <a:off x="7473960" y="1377720"/>
            <a:ext cx="4190040" cy="2360520"/>
          </a:xfrm>
          <a:prstGeom prst="rect">
            <a:avLst/>
          </a:prstGeom>
          <a:ln>
            <a:noFill/>
          </a:ln>
        </p:spPr>
      </p:pic>
      <p:pic>
        <p:nvPicPr>
          <p:cNvPr id="280" name="Graphic 12" descr=""/>
          <p:cNvPicPr/>
          <p:nvPr/>
        </p:nvPicPr>
        <p:blipFill>
          <a:blip r:embed="rId2"/>
          <a:stretch/>
        </p:blipFill>
        <p:spPr>
          <a:xfrm>
            <a:off x="9569160" y="3828600"/>
            <a:ext cx="2072880" cy="2072880"/>
          </a:xfrm>
          <a:prstGeom prst="rect">
            <a:avLst/>
          </a:prstGeom>
          <a:ln>
            <a:noFill/>
          </a:ln>
        </p:spPr>
      </p:pic>
      <p:pic>
        <p:nvPicPr>
          <p:cNvPr id="281" name="Picture 14" descr="Text&#10;&#10;Description automatically generated with medium confidence"/>
          <p:cNvPicPr/>
          <p:nvPr/>
        </p:nvPicPr>
        <p:blipFill>
          <a:blip r:embed="rId3"/>
          <a:stretch/>
        </p:blipFill>
        <p:spPr>
          <a:xfrm>
            <a:off x="7430760" y="3828600"/>
            <a:ext cx="2072880" cy="2072880"/>
          </a:xfrm>
          <a:prstGeom prst="rect">
            <a:avLst/>
          </a:prstGeom>
          <a:ln>
            <a:noFill/>
          </a:ln>
        </p:spPr>
      </p:pic>
      <p:pic>
        <p:nvPicPr>
          <p:cNvPr id="282" name="Picture 1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81000" p14:dur="2000"/>
    </mc:Choice>
    <mc:Fallback>
      <p:transition spd="slow" advTm="81000"/>
    </mc:Fallback>
  </mc:AlternateContent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78" dur="1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Fondamenti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103320" y="1666440"/>
            <a:ext cx="815652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7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La cittadinanza e il concetto di cittadinanza globale (cosmopolita) sono </a:t>
            </a: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costruiti insieme a livello sociale e culturale</a:t>
            </a: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 e quindi il loro significato riflette i </a:t>
            </a: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valori</a:t>
            </a: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 socio-culturali, politici ed economici specifici </a:t>
            </a: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del momento </a:t>
            </a: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 </a:t>
            </a:r>
            <a:endParaRPr b="0" lang="it-IT" sz="2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7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L’educazione alla cittadinanza globale può creare sostenibilità nelle sue diverse dimensioni coinvolgendo gli individui, in sistemi formali e non-formali, per riflettere su </a:t>
            </a: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inclusività</a:t>
            </a: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, </a:t>
            </a: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giustizia sociale</a:t>
            </a: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 e </a:t>
            </a: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pensiero critico</a:t>
            </a:r>
            <a:endParaRPr b="0" lang="it-IT" sz="2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7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L’educazione alla cittadinanza globale richiede applicazioni </a:t>
            </a: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glocali</a:t>
            </a: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 e</a:t>
            </a: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una </a:t>
            </a:r>
            <a:r>
              <a:rPr b="1" lang="it-IT" sz="2200" spc="-1" strike="noStrike">
                <a:solidFill>
                  <a:srgbClr val="000000"/>
                </a:solidFill>
                <a:latin typeface="Open Sans"/>
                <a:ea typeface="Open Sans"/>
              </a:rPr>
              <a:t>riflessione critica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285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576DEF8-114B-4948-BB3D-934B7529796F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86" name="Kuva 7" descr="A classic painting by Theobald von Oer from 1860 showing the German poet Friedrich Schiller reading poems to Weimar nobility in a park. The writer Goethe is featured among the crowd."/>
          <p:cNvPicPr/>
          <p:nvPr/>
        </p:nvPicPr>
        <p:blipFill>
          <a:blip r:embed="rId1"/>
          <a:stretch/>
        </p:blipFill>
        <p:spPr>
          <a:xfrm>
            <a:off x="8267040" y="657360"/>
            <a:ext cx="3712320" cy="2871000"/>
          </a:xfrm>
          <a:prstGeom prst="rect">
            <a:avLst/>
          </a:prstGeom>
          <a:ln>
            <a:noFill/>
          </a:ln>
        </p:spPr>
      </p:pic>
      <p:sp>
        <p:nvSpPr>
          <p:cNvPr id="287" name="CustomShape 4"/>
          <p:cNvSpPr/>
          <p:nvPr/>
        </p:nvSpPr>
        <p:spPr>
          <a:xfrm>
            <a:off x="8233560" y="3533040"/>
            <a:ext cx="3752640" cy="234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it-IT" sz="1850" spc="-1" strike="noStrike">
                <a:solidFill>
                  <a:srgbClr val="000000"/>
                </a:solidFill>
                <a:latin typeface="Palatino Linotype"/>
                <a:ea typeface="Paeao Linotype"/>
              </a:rPr>
              <a:t>“</a:t>
            </a:r>
            <a:r>
              <a:rPr b="0" lang="it-IT" sz="1850" spc="-1" strike="noStrike">
                <a:solidFill>
                  <a:srgbClr val="000000"/>
                </a:solidFill>
                <a:latin typeface="Palatino Linotype"/>
                <a:ea typeface="Paeao Linotype"/>
              </a:rPr>
              <a:t>Dunque compressa fra due forze, verso dentro e verso fuori, l’umanità potrà mai seguire altro corso di quello intrapreso?” </a:t>
            </a:r>
            <a:br/>
            <a:r>
              <a:rPr b="0" lang="it-IT" sz="1850" spc="-1" strike="noStrike">
                <a:solidFill>
                  <a:srgbClr val="000000"/>
                </a:solidFill>
                <a:latin typeface="Palatino Linotype"/>
                <a:ea typeface="Paeao Linotype"/>
              </a:rPr>
              <a:t> </a:t>
            </a:r>
            <a:br/>
            <a:r>
              <a:rPr b="0" lang="it-IT" sz="1850" spc="-1" strike="noStrike">
                <a:solidFill>
                  <a:srgbClr val="000000"/>
                </a:solidFill>
                <a:latin typeface="Palatino Linotype"/>
                <a:ea typeface="Paeao Linotype"/>
              </a:rPr>
              <a:t>Lettere sull’educazione estetica dell’uomo (Friedrich Schiller, 1794)</a:t>
            </a:r>
            <a:endParaRPr b="0" lang="it-IT" sz="1850" spc="-1" strike="noStrike">
              <a:latin typeface="Arial"/>
            </a:endParaRPr>
          </a:p>
        </p:txBody>
      </p:sp>
      <p:pic>
        <p:nvPicPr>
          <p:cNvPr id="288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92000" p14:dur="2000"/>
    </mc:Choice>
    <mc:Fallback>
      <p:transition spd="slow" advTm="92000"/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84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Riferimenti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370440" y="1844640"/>
            <a:ext cx="1129356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 algn="just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Beck, U. (2012) Redefining the Sociological Project: The Cosmopolitan Challenge. Sociology: Vol. 46, Issue 1.</a:t>
            </a:r>
            <a:endParaRPr b="0" lang="it-IT" sz="1400" spc="-1" strike="noStrike">
              <a:latin typeface="Arial"/>
            </a:endParaRPr>
          </a:p>
          <a:p>
            <a:pPr marL="343080" indent="-342360" algn="just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Castles, S. (2000) Citizenship and Migration: Globalization and the Politics of Belonging. Macmillan. </a:t>
            </a:r>
            <a:endParaRPr b="0" lang="it-IT" sz="1400" spc="-1" strike="noStrike">
              <a:latin typeface="Arial"/>
            </a:endParaRPr>
          </a:p>
          <a:p>
            <a:pPr marL="343080" indent="-342360" algn="just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Eriksen, T. H. (2014) Globalization: The Key Concepts. Berg. </a:t>
            </a:r>
            <a:endParaRPr b="0" lang="it-IT" sz="1400" spc="-1" strike="noStrike">
              <a:latin typeface="Arial"/>
            </a:endParaRPr>
          </a:p>
          <a:p>
            <a:pPr marL="343080" indent="-342360" algn="just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Marshall, T. H. (1950) Citizenship and Social Class: And Other Essays. Cambridge University Press. </a:t>
            </a:r>
            <a:endParaRPr b="0" lang="it-IT" sz="1400" spc="-1" strike="noStrike">
              <a:latin typeface="Arial"/>
            </a:endParaRPr>
          </a:p>
          <a:p>
            <a:pPr marL="343080" indent="-342360" algn="just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Rawls, J. (1985) Justice as Fairness: Political not Metaphysical. </a:t>
            </a:r>
            <a:endParaRPr b="0" lang="it-IT" sz="1400" spc="-1" strike="noStrike">
              <a:latin typeface="Arial"/>
            </a:endParaRPr>
          </a:p>
          <a:p>
            <a:pPr marL="343080" indent="-342360" algn="just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Starkey, H. in Banks, J. A. (2017) (ed) Citizenship Education and Global Migration: Implications for Theory, Research and Teaching. American Educational Research Association. </a:t>
            </a:r>
            <a:endParaRPr b="0" lang="it-IT" sz="1400" spc="-1" strike="noStrike">
              <a:latin typeface="Arial"/>
            </a:endParaRPr>
          </a:p>
          <a:p>
            <a:pPr marL="343080" indent="-342360" algn="just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Vertovec, S. (2007) Super-diversity and its implications. Ethnic and Racial Studies: Vol. 30, Issue 6. 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Immagini:</a:t>
            </a: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Slide 2: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1"/>
              </a:rPr>
              <a:t>Foto di congerdesign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on Pixabay (accesso eseguito il 8/12/2022)</a:t>
            </a: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Slide 3: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2"/>
              </a:rPr>
              <a:t>Foto di congerdesign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on Pixabay (accesso eseguito il 8/12/2022)</a:t>
            </a: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Slide 6: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3"/>
              </a:rPr>
              <a:t>Foto di congerdesign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on Pixabay (accesso eseguito il 8/12/2022)</a:t>
            </a: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Slide 9: </a:t>
            </a:r>
            <a:r>
              <a:rPr b="0" i="1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Reading of the Tragedy of Voltaire in The Salon of Mrs. Jeoffrin 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by Anicet Charles Gabriel Lemonnier, ca. 1812-1814</a:t>
            </a: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Slide 11: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4"/>
              </a:rPr>
              <a:t>Foto di congerdesign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on Pixabay (accesso eseguito il 8/12/2022)</a:t>
            </a: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Slide 13: </a:t>
            </a:r>
            <a:r>
              <a:rPr b="0" i="1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The Weimar Court of the Muses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by Theobald von Oer, 1860. </a:t>
            </a: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291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664277A-CB24-47AD-A066-CB1E3913A1E8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92" name="Picture 1" descr="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r:embed="rId6"/>
              </p:ext>
            </p:extLst>
          </p:nvPr>
        </p:nvPicPr>
        <p:blipFill>
          <a:blip r:embed="rId7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4000" p14:dur="2000"/>
    </mc:Choice>
    <mc:Fallback>
      <p:transition spd="slow" advTm="4000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90" dur="1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4285800" y="3246120"/>
            <a:ext cx="361944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ts val="4079"/>
              </a:lnSpc>
            </a:pPr>
            <a:r>
              <a:rPr b="1" lang="it-IT" sz="4400" spc="-1" strike="noStrike">
                <a:solidFill>
                  <a:srgbClr val="000000"/>
                </a:solidFill>
                <a:latin typeface="Open Sans ExtraBold"/>
              </a:rPr>
              <a:t>Grazie!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11142000" y="6217200"/>
            <a:ext cx="61848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09B0203-8E6A-457E-AEC6-22267BB29A20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16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95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0000" p14:dur="2000"/>
    </mc:Choice>
    <mc:Fallback>
      <p:transition spd="slow" advTm="10000"/>
    </mc:Fallback>
  </mc:AlternateContent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96" dur="1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Indice: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1487520" y="1844640"/>
            <a:ext cx="5567760" cy="3552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Cos’è la Cittadinanza?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Cittadinanza libera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Sviluppo della cittadinanza stato-nazione 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Le contraddizioni della cittadinanza democratica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Riflessioni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Cosmopolitismo 1 &amp; 2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Educazione alla cittadinanza globale (Global Citizenship Education, GCE)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GCE e Sviluppo Sostenibile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Verso una Sostenibilità Glocale nell’Istruzione?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Fondamenti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Riferimenti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39"/>
              </a:spcAft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39"/>
              </a:spcAft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39"/>
              </a:spcAft>
            </a:pPr>
            <a:endParaRPr b="0" lang="it-IT" sz="1600" spc="-1" strike="noStrike">
              <a:latin typeface="Arial"/>
            </a:endParaRPr>
          </a:p>
        </p:txBody>
      </p:sp>
      <p:sp>
        <p:nvSpPr>
          <p:cNvPr id="227" name="CustomShape 3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5948408-D6D5-499D-AC89-75E467566034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28" name="Kuva 9" descr="Picture with a mug, banana bread and an open book"/>
          <p:cNvPicPr/>
          <p:nvPr/>
        </p:nvPicPr>
        <p:blipFill>
          <a:blip r:embed="rId1"/>
          <a:srcRect l="14483" t="0" r="14483" b="0"/>
          <a:stretch/>
        </p:blipFill>
        <p:spPr>
          <a:xfrm>
            <a:off x="7247520" y="2147400"/>
            <a:ext cx="4416480" cy="2944080"/>
          </a:xfrm>
          <a:prstGeom prst="rect">
            <a:avLst/>
          </a:prstGeom>
          <a:ln>
            <a:noFill/>
          </a:ln>
        </p:spPr>
      </p:pic>
      <p:pic>
        <p:nvPicPr>
          <p:cNvPr id="229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50000" p14:dur="2000"/>
    </mc:Choice>
    <mc:Fallback>
      <p:transition spd="slow" advTm="50000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2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Cos’è la Cittadinanza? 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422280" y="1844640"/>
            <a:ext cx="6633000" cy="414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8520" indent="-21780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La percezione e la definizione di cittadinanza sono cambiate nel corso delle trasformazioni storiche</a:t>
            </a:r>
            <a:endParaRPr b="0" lang="it-IT" sz="2800" spc="-1" strike="noStrike">
              <a:latin typeface="Arial"/>
            </a:endParaRPr>
          </a:p>
          <a:p>
            <a:pPr marL="218520" indent="-21780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Dai </a:t>
            </a:r>
            <a:r>
              <a:rPr b="1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diritti civili</a:t>
            </a: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 (Illuminismo), i </a:t>
            </a:r>
            <a:r>
              <a:rPr b="1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diritti politici</a:t>
            </a: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 (democrazia e uguaglianza) e </a:t>
            </a:r>
            <a:r>
              <a:rPr b="1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diritti sociali</a:t>
            </a: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 (modello di welfare)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232" name="Kuva 9" descr="A picture of the marina bay area of Singapore, one of the few existing city-states today.&#10;"/>
          <p:cNvPicPr/>
          <p:nvPr/>
        </p:nvPicPr>
        <p:blipFill>
          <a:blip r:embed="rId1"/>
          <a:srcRect l="14429" t="0" r="14429" b="0"/>
          <a:stretch/>
        </p:blipFill>
        <p:spPr>
          <a:xfrm>
            <a:off x="7247520" y="1957320"/>
            <a:ext cx="4416480" cy="2948760"/>
          </a:xfrm>
          <a:prstGeom prst="rect">
            <a:avLst/>
          </a:prstGeom>
          <a:ln>
            <a:noFill/>
          </a:ln>
        </p:spPr>
      </p:pic>
      <p:sp>
        <p:nvSpPr>
          <p:cNvPr id="233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7A6A43A-E563-411D-AE5A-EF4135346BA1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234" name="CustomShape 4"/>
          <p:cNvSpPr/>
          <p:nvPr/>
        </p:nvSpPr>
        <p:spPr>
          <a:xfrm>
            <a:off x="6899040" y="5042160"/>
            <a:ext cx="5113800" cy="93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it-IT" sz="1850" spc="-1" strike="noStrike">
                <a:solidFill>
                  <a:srgbClr val="000000"/>
                </a:solidFill>
                <a:latin typeface="Palatino Linotype"/>
                <a:ea typeface="Paeao Linotype"/>
              </a:rPr>
              <a:t>Un’immagine di Marina Bay a Singapore, una delle poche città-stato esistenti oggi.</a:t>
            </a:r>
            <a:endParaRPr b="0" lang="it-IT" sz="18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1850" spc="-1" strike="noStrike">
              <a:latin typeface="Arial"/>
            </a:endParaRPr>
          </a:p>
        </p:txBody>
      </p:sp>
      <p:pic>
        <p:nvPicPr>
          <p:cNvPr id="235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61000" p14:dur="2000"/>
    </mc:Choice>
    <mc:Fallback>
      <p:transition spd="slow" advTm="61000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8" dur="1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Cittadinanza libera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578160" y="1844640"/>
            <a:ext cx="1108584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Le idee medievali (e antiche, come in Grecia) comprendevano il concetto di cittadinanza libera in relazione agli strati sociali di una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città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 o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città-stato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“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La cittadinanza è una condizione conferita a tutti coloro che sono membri a pieno titolo di una comunità. Tutti coloro che possiedono tale prerogativa sono eguali, relativamente ai diritti e doveri a essa associati” (Marshall 1950).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In uno stato, si intende che tutti i cittadini siano liberi e uguali (Rawls 1985) arrivando a identificare la cittadinanza con il concetto di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giustizia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39"/>
              </a:spcAft>
            </a:pPr>
            <a:endParaRPr b="0" lang="it-IT" sz="2400" spc="-1" strike="noStrike"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7098F85-1915-45D6-B43A-3F60D2F7593B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39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2000" p14:dur="2000"/>
    </mc:Choice>
    <mc:Fallback>
      <p:transition spd="slow" advTm="72000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4" dur="1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Sviluppo della cittadinanza stato-nazione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288000" y="2232000"/>
            <a:ext cx="1140624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Nel XVIII e XIX secolo (ad es. trattato di Vestfalia), il ruolo delle città e delle città-stato come scenari per negoziare la cittadinanza venne sostituito dalle nazioni-stato.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Diventare cittadini dipendeva dall’appartenenza a una comunità nazionale (es. francese, tedesco, italiano), il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cittadino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 era anche un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membro della nazione, 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dunque a prescindere dal concetto di essere al di sopra delle differenze culturali (es. lo statalismo francese), la cittadinanza si basa sulla specificità culturale</a:t>
            </a:r>
            <a:endParaRPr b="0" lang="it-IT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Aft>
                <a:spcPts val="839"/>
              </a:spcAft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 ExtraBold"/>
              </a:rPr>
              <a:t>(Castles 2000.)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42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DD26CBB-2527-451D-9E76-1295FD336D8B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43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18000" p14:dur="2000"/>
    </mc:Choice>
    <mc:Fallback>
      <p:transition spd="slow" advTm="118000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0" dur="1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Le contraddizioni della cittadinanza democratica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292680" y="1844640"/>
            <a:ext cx="680940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La cittadinanza democratica è un obiettivo perseguito dagli stati membri delle Nazioni Unite, ma la maggioranza di essi non è in grado di garantirla. </a:t>
            </a:r>
            <a:endParaRPr b="0" lang="it-IT" sz="2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L’obiettivo di integrare tutti gli abitanti in una </a:t>
            </a:r>
            <a:r>
              <a:rPr b="1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comunità</a:t>
            </a: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 politica equa e paritaria viene contraddetto dal nazionalismo, che modella gruppi culturali diversi e mutevoli all’interno di un territorio in una “</a:t>
            </a:r>
            <a:r>
              <a:rPr b="1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nazione</a:t>
            </a: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”.</a:t>
            </a:r>
            <a:endParaRPr b="0" lang="it-IT" sz="2800" spc="-1" strike="noStrike">
              <a:latin typeface="Arial"/>
            </a:endParaRPr>
          </a:p>
          <a:p>
            <a:pPr algn="r">
              <a:lnSpc>
                <a:spcPct val="100000"/>
              </a:lnSpc>
              <a:spcAft>
                <a:spcPts val="839"/>
              </a:spcAft>
            </a:pP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 ExtraBold"/>
              </a:rPr>
              <a:t>(Castles 2000.)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46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6B1503F-0A94-446D-B471-AA29154FA9AF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47" name="Kuva 7" descr="A map showing countries in the central and southeastern Europe (and the Balkans) with ethnic/linguistic groups colour-coded"/>
          <p:cNvPicPr/>
          <p:nvPr/>
        </p:nvPicPr>
        <p:blipFill>
          <a:blip r:embed="rId1"/>
          <a:stretch/>
        </p:blipFill>
        <p:spPr>
          <a:xfrm>
            <a:off x="7097040" y="1844640"/>
            <a:ext cx="4759920" cy="3687480"/>
          </a:xfrm>
          <a:prstGeom prst="rect">
            <a:avLst/>
          </a:prstGeom>
          <a:ln>
            <a:noFill/>
          </a:ln>
        </p:spPr>
      </p:pic>
      <p:sp>
        <p:nvSpPr>
          <p:cNvPr id="248" name="CustomShape 4"/>
          <p:cNvSpPr/>
          <p:nvPr/>
        </p:nvSpPr>
        <p:spPr>
          <a:xfrm>
            <a:off x="7273800" y="5502240"/>
            <a:ext cx="4406040" cy="93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it-IT" sz="1850" spc="-1" strike="noStrike">
                <a:solidFill>
                  <a:srgbClr val="000000"/>
                </a:solidFill>
                <a:latin typeface="Palatino Linotype"/>
                <a:ea typeface="Paeao Linotype"/>
              </a:rPr>
              <a:t>Nazioni-stato come la Jugoslavia e l’impero austro-ungarico avevano dottrine estreme di assimilazione</a:t>
            </a:r>
            <a:endParaRPr b="0" lang="it-IT" sz="1850" spc="-1" strike="noStrike">
              <a:latin typeface="Arial"/>
            </a:endParaRPr>
          </a:p>
        </p:txBody>
      </p:sp>
      <p:pic>
        <p:nvPicPr>
          <p:cNvPr id="249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74000" p14:dur="2000"/>
    </mc:Choice>
    <mc:Fallback>
      <p:transition spd="slow" advTm="174000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6" dur="1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1011240" y="2579400"/>
            <a:ext cx="10176480" cy="1353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ts val="4079"/>
              </a:lnSpc>
            </a:pPr>
            <a:r>
              <a:rPr b="0" i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Dal vostro punto di vista, qual è il significato di cittadinanza e che tipi di appartenenza vi sono collegati?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F95FF8A-E7D9-4877-AE40-10BFA8735200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5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49000" p14:dur="2000"/>
    </mc:Choice>
    <mc:Fallback>
      <p:transition spd="slow" advTm="49000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2" dur="1" fill="hold"/>
                                        <p:tgtEl>
                                          <p:spTgt spid="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1582560" y="30204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Cosmopolitismo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188640" y="1297800"/>
            <a:ext cx="7594920" cy="4920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endParaRPr b="0" lang="it-IT" sz="1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Il cosmopolitismo (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cosmo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, universale +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polites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, cittadino) indica l’idea di un’identità cosmopolita collegata non a una specificità culturale, ma a un pluralismo culturale nell’appartenenza a un’unica comunità globale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Trae origine dalla migrazione in cui determinati gruppi erano “cosmopoliti” nel senso che migrarono attraverso culture, città e ordini di cittadinanza (es. commercianti, viaggiatori)</a:t>
            </a:r>
            <a:r>
              <a:rPr b="0" lang="it-IT" sz="2800" spc="-1" strike="noStrike">
                <a:solidFill>
                  <a:srgbClr val="000000"/>
                </a:solidFill>
                <a:latin typeface="Open Sans"/>
                <a:ea typeface="Open Sans"/>
              </a:rPr>
              <a:t> 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55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4F33A2F-C012-446E-83D6-FE0E26E8C653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256" name="CustomShape 4"/>
          <p:cNvSpPr/>
          <p:nvPr/>
        </p:nvSpPr>
        <p:spPr>
          <a:xfrm>
            <a:off x="8164440" y="4176000"/>
            <a:ext cx="3129120" cy="121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it-IT" sz="1850" spc="-1" strike="noStrike">
                <a:solidFill>
                  <a:srgbClr val="000000"/>
                </a:solidFill>
                <a:latin typeface="Palatino Linotype"/>
                <a:ea typeface="Paeao Linotype"/>
              </a:rPr>
              <a:t>Il concetto contemporaneo di cosmopolitismo ha le proprie radici nell’età dell’Illuminismo.</a:t>
            </a:r>
            <a:endParaRPr b="0" lang="it-IT" sz="1850" spc="-1" strike="noStrike">
              <a:latin typeface="Arial"/>
            </a:endParaRPr>
          </a:p>
        </p:txBody>
      </p:sp>
      <p:pic>
        <p:nvPicPr>
          <p:cNvPr id="257" name="Kuva 8" descr="A classic painting by Anicet Charles Gabriel Lemonnier featuring French nobility gathered around in a salon to read the tragedy Orphan of China by the Enlightenment writer and historian Voltaire. "/>
          <p:cNvPicPr/>
          <p:nvPr/>
        </p:nvPicPr>
        <p:blipFill>
          <a:blip r:embed="rId1"/>
          <a:stretch/>
        </p:blipFill>
        <p:spPr>
          <a:xfrm>
            <a:off x="7594200" y="1299240"/>
            <a:ext cx="4266360" cy="2804400"/>
          </a:xfrm>
          <a:prstGeom prst="rect">
            <a:avLst/>
          </a:prstGeom>
          <a:ln>
            <a:noFill/>
          </a:ln>
        </p:spPr>
      </p:pic>
      <p:pic>
        <p:nvPicPr>
          <p:cNvPr id="258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28000" p14:dur="2000"/>
    </mc:Choice>
    <mc:Fallback>
      <p:transition spd="slow" advTm="128000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8" dur="1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1582560" y="30204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Cosmopolitismo (cont.)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188640" y="1307880"/>
            <a:ext cx="11899800" cy="4712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La globalizzazione e la nascita delle Nazioni Unite hanno rafforzato il concetto moderno di cosmopolitismo collegato a una </a:t>
            </a:r>
            <a:r>
              <a:rPr b="1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cittadinanza globale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 (che, in senso stretto, non è una condizione ufficiale, piuttosto un termine improprio) 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Legato anche al concetto di superdiversità (Steven Vertovec), per cui nelle grandi “metropoli globali” le diversità sono così comuni che il significato di differenza e specificità culturale diventa meno ovvio </a:t>
            </a:r>
            <a:endParaRPr b="0" lang="it-IT" sz="2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83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“</a:t>
            </a:r>
            <a:r>
              <a:rPr b="0" lang="it-IT" sz="2400" spc="-1" strike="noStrike">
                <a:solidFill>
                  <a:srgbClr val="000000"/>
                </a:solidFill>
                <a:latin typeface="Open Sans"/>
                <a:ea typeface="Open Sans"/>
              </a:rPr>
              <a:t>Cosmopolitizzazione” come inclusione ed esclusione (Beck 2012)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61" name="CustomShape 3"/>
          <p:cNvSpPr/>
          <p:nvPr/>
        </p:nvSpPr>
        <p:spPr>
          <a:xfrm>
            <a:off x="11142000" y="621720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D3D5873-8326-4FC9-8DC3-4FB014BC9208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6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63000" p14:dur="2000"/>
    </mc:Choice>
    <mc:Fallback>
      <p:transition spd="slow" advTm="163000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54" dur="1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428D15633019641A6BCB52ABA646F51" ma:contentTypeVersion="16" ma:contentTypeDescription="Luo uusi asiakirja." ma:contentTypeScope="" ma:versionID="00e7521430b4fad131846a1340314aa4">
  <xsd:schema xmlns:xsd="http://www.w3.org/2001/XMLSchema" xmlns:xs="http://www.w3.org/2001/XMLSchema" xmlns:p="http://schemas.microsoft.com/office/2006/metadata/properties" xmlns:ns2="95fa83ec-30fe-42bf-a9df-eaec4917212b" xmlns:ns3="fb07bbe4-98de-410c-967c-fd66c95c326a" targetNamespace="http://schemas.microsoft.com/office/2006/metadata/properties" ma:root="true" ma:fieldsID="75e8c6c4e72ffc8671750e7a2ad15258" ns2:_="" ns3:_="">
    <xsd:import namespace="95fa83ec-30fe-42bf-a9df-eaec4917212b"/>
    <xsd:import namespace="fb07bbe4-98de-410c-967c-fd66c95c32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fa83ec-30fe-42bf-a9df-eaec491721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5ad84281-fbb2-440b-927d-fd08df3b6c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7bbe4-98de-410c-967c-fd66c95c326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0f4dec5-a150-4c18-b7da-e7247f5d5cfe}" ma:internalName="TaxCatchAll" ma:showField="CatchAllData" ma:web="fb07bbe4-98de-410c-967c-fd66c95c32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5fa83ec-30fe-42bf-a9df-eaec4917212b">
      <Terms xmlns="http://schemas.microsoft.com/office/infopath/2007/PartnerControls"/>
    </lcf76f155ced4ddcb4097134ff3c332f>
    <TaxCatchAll xmlns="fb07bbe4-98de-410c-967c-fd66c95c326a" xsi:nil="true"/>
  </documentManagement>
</p:properties>
</file>

<file path=customXml/itemProps1.xml><?xml version="1.0" encoding="utf-8"?>
<ds:datastoreItem xmlns:ds="http://schemas.openxmlformats.org/officeDocument/2006/customXml" ds:itemID="{231314D0-C2C9-4510-94B7-C4323AE8EA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D87E40-F979-46F5-886F-7FD6ABF0BBE1}"/>
</file>

<file path=customXml/itemProps3.xml><?xml version="1.0" encoding="utf-8"?>
<ds:datastoreItem xmlns:ds="http://schemas.openxmlformats.org/officeDocument/2006/customXml" ds:itemID="{6B08EB5A-B7C3-4620-BC04-1DC2311A094F}">
  <ds:schemaRefs>
    <ds:schemaRef ds:uri="http://schemas.microsoft.com/office/2006/metadata/properties"/>
    <ds:schemaRef ds:uri="http://purl.org/dc/terms/"/>
    <ds:schemaRef ds:uri="5415d542-7e89-4125-ab67-25f046ccd340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991e5f2d-ac91-4774-8557-4938fa71adf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Ohje UEF PPT-mallipohja</Template>
  <TotalTime>10</TotalTime>
  <Application>LibreOffice/6.3.3.2$Windows_X86_64 LibreOffice_project/a64200df03143b798afd1ec74a12ab50359878ed</Application>
  <Words>1199</Words>
  <Paragraphs>96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2022-10-27T09:01:38Z</dcterms:created>
  <dc:creator>Sami Tanskanen</dc:creator>
  <dc:description/>
  <dc:language>it-IT</dc:language>
  <cp:lastModifiedBy/>
  <dcterms:modified xsi:type="dcterms:W3CDTF">2023-04-05T20:14:57Z</dcterms:modified>
  <cp:revision>4</cp:revision>
  <dc:subject/>
  <dc:title>Global Citizenship Education promoting Social Sustainability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0x010100D428D15633019641A6BCB52ABA646F51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16</vt:i4>
  </property>
  <property fmtid="{D5CDD505-2E9C-101B-9397-08002B2CF9AE}" pid="8" name="MediaServiceImageTags">
    <vt:lpwstr/>
  </property>
  <property fmtid="{D5CDD505-2E9C-101B-9397-08002B2CF9AE}" pid="9" name="Notes">
    <vt:i4>1</vt:i4>
  </property>
  <property fmtid="{D5CDD505-2E9C-101B-9397-08002B2CF9AE}" pid="10" name="PresentationFormat">
    <vt:lpwstr>Widescreen</vt:lpwstr>
  </property>
  <property fmtid="{D5CDD505-2E9C-101B-9397-08002B2CF9AE}" pid="11" name="ScaleCrop">
    <vt:bool>0</vt:bool>
  </property>
  <property fmtid="{D5CDD505-2E9C-101B-9397-08002B2CF9AE}" pid="12" name="ShareDoc">
    <vt:bool>0</vt:bool>
  </property>
  <property fmtid="{D5CDD505-2E9C-101B-9397-08002B2CF9AE}" pid="13" name="Slides">
    <vt:i4>16</vt:i4>
  </property>
</Properties>
</file>