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1.xml.rels" ContentType="application/vnd.openxmlformats-package.relationships+xml"/>
  <Override PartName="/customXml/_rels/item2.xml.rels" ContentType="application/vnd.openxmlformats-package.relationships+xml"/>
  <Override PartName="/customXml/_rels/item3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.wmf" ContentType="image/x-wmf"/>
  <Override PartName="/ppt/media/image2.wmf" ContentType="image/x-wmf"/>
  <Override PartName="/ppt/media/image3.wmf" ContentType="image/x-wmf"/>
  <Override PartName="/ppt/media/image4.png" ContentType="image/png"/>
  <Override PartName="/ppt/media/media6.m4a" ContentType="application/vnd.sun.star.media"/>
  <Override PartName="/ppt/media/image7.png" ContentType="image/png"/>
  <Override PartName="/ppt/media/image5.jpeg" ContentType="image/jpeg"/>
  <Override PartName="/ppt/media/media9.m4a" ContentType="application/vnd.sun.star.media"/>
  <Override PartName="/ppt/media/image8.jpeg" ContentType="image/jpeg"/>
  <Override PartName="/ppt/media/image10.png" ContentType="image/png"/>
  <Override PartName="/ppt/media/media11.m4a" ContentType="application/vnd.sun.star.media"/>
  <Override PartName="/ppt/media/image12.png" ContentType="image/png"/>
  <Override PartName="/ppt/media/image13.jpeg" ContentType="image/jpeg"/>
  <Override PartName="/ppt/media/media17.m4a" ContentType="application/vnd.sun.star.media"/>
  <Override PartName="/ppt/media/media14.m4a" ContentType="application/vnd.sun.star.media"/>
  <Override PartName="/ppt/media/image15.png" ContentType="image/png"/>
  <Override PartName="/ppt/media/image16.jpeg" ContentType="image/jpeg"/>
  <Override PartName="/ppt/media/image18.png" ContentType="image/png"/>
  <Override PartName="/ppt/media/image19.jpeg" ContentType="image/jpeg"/>
  <Override PartName="/ppt/media/media20.m4a" ContentType="application/vnd.sun.star.media"/>
  <Override PartName="/ppt/media/image21.png" ContentType="image/png"/>
  <Override PartName="/ppt/media/image22.jpeg" ContentType="image/jpeg"/>
  <Override PartName="/ppt/media/media23.m4a" ContentType="application/vnd.sun.star.media"/>
  <Override PartName="/ppt/media/image24.png" ContentType="image/png"/>
  <Override PartName="/ppt/media/image25.jpeg" ContentType="image/jpeg"/>
  <Override PartName="/ppt/media/image27.png" ContentType="image/png"/>
  <Override PartName="/ppt/media/media26.m4a" ContentType="application/vnd.sun.star.media"/>
  <Override PartName="/ppt/media/media28.m4a" ContentType="application/vnd.sun.star.media"/>
  <Override PartName="/ppt/media/image29.png" ContentType="image/png"/>
  <Override PartName="/ppt/media/media30.m4a" ContentType="application/vnd.sun.star.media"/>
  <Override PartName="/ppt/media/image31.png" ContentType="image/png"/>
  <Override PartName="/ppt/media/media32.m4a" ContentType="application/vnd.sun.star.media"/>
  <Override PartName="/ppt/media/image33.png" ContentType="image/png"/>
  <Override PartName="/ppt/media/media34.m4a" ContentType="application/vnd.sun.star.media"/>
  <Override PartName="/ppt/media/image35.png" ContentType="image/png"/>
  <Override PartName="/ppt/media/media36.m4a" ContentType="application/vnd.sun.star.media"/>
  <Override PartName="/ppt/media/image37.png" ContentType="image/png"/>
  <Override PartName="/ppt/media/media38.m4a" ContentType="application/vnd.sun.star.media"/>
  <Override PartName="/ppt/media/image39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9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5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26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it-IT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wmf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wmf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wmf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432000" y="6217200"/>
            <a:ext cx="470376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1" name="CustomShape 2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Kuva 9" descr="University of Eastern Finland logo"/>
          <p:cNvPicPr/>
          <p:nvPr/>
        </p:nvPicPr>
        <p:blipFill>
          <a:blip r:embed="rId2"/>
          <a:stretch/>
        </p:blipFill>
        <p:spPr>
          <a:xfrm>
            <a:off x="8544240" y="-7200"/>
            <a:ext cx="2159640" cy="2011320"/>
          </a:xfrm>
          <a:prstGeom prst="rect">
            <a:avLst/>
          </a:prstGeom>
          <a:ln>
            <a:noFill/>
          </a:ln>
        </p:spPr>
      </p:pic>
      <p:sp>
        <p:nvSpPr>
          <p:cNvPr id="3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431280" y="6215760"/>
            <a:ext cx="470376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42" name="CustomShape 2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43" name="Group 3"/>
          <p:cNvGrpSpPr/>
          <p:nvPr/>
        </p:nvGrpSpPr>
        <p:grpSpPr>
          <a:xfrm>
            <a:off x="0" y="0"/>
            <a:ext cx="1130400" cy="1130400"/>
            <a:chOff x="0" y="0"/>
            <a:chExt cx="1130400" cy="1130400"/>
          </a:xfrm>
        </p:grpSpPr>
        <p:sp>
          <p:nvSpPr>
            <p:cNvPr id="44" name="CustomShape 4"/>
            <p:cNvSpPr/>
            <p:nvPr/>
          </p:nvSpPr>
          <p:spPr>
            <a:xfrm>
              <a:off x="0" y="0"/>
              <a:ext cx="1130400" cy="1130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45" name="Kuva 12" descr=""/>
            <p:cNvPicPr/>
            <p:nvPr/>
          </p:nvPicPr>
          <p:blipFill>
            <a:blip r:embed="rId2"/>
            <a:stretch/>
          </p:blipFill>
          <p:spPr>
            <a:xfrm>
              <a:off x="313920" y="288000"/>
              <a:ext cx="502920" cy="55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6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431280" y="6215760"/>
            <a:ext cx="470376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>
            <a:noAutofit/>
          </a:bodyPr>
          <a:p>
            <a:pPr>
              <a:lnSpc>
                <a:spcPct val="100000"/>
              </a:lnSpc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UEF</a:t>
            </a:r>
            <a:r>
              <a:rPr b="0" lang="it-IT" sz="1400" spc="-151" strike="noStrike">
                <a:solidFill>
                  <a:srgbClr val="000000"/>
                </a:solidFill>
                <a:latin typeface="Open Sans"/>
                <a:ea typeface="Open Sans"/>
              </a:rPr>
              <a:t>/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/ University of Eastern Finland</a:t>
            </a:r>
            <a:endParaRPr b="0" lang="it-IT" sz="1400" spc="-1" strike="noStrike">
              <a:latin typeface="Arial"/>
            </a:endParaRPr>
          </a:p>
        </p:txBody>
      </p:sp>
      <p:sp>
        <p:nvSpPr>
          <p:cNvPr id="85" name="CustomShape 2"/>
          <p:cNvSpPr/>
          <p:nvPr/>
        </p:nvSpPr>
        <p:spPr>
          <a:xfrm>
            <a:off x="0" y="6615000"/>
            <a:ext cx="12191400" cy="242280"/>
          </a:xfrm>
          <a:prstGeom prst="rect">
            <a:avLst/>
          </a:prstGeom>
          <a:solidFill>
            <a:srgbClr val="009f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86" name="Group 3"/>
          <p:cNvGrpSpPr/>
          <p:nvPr/>
        </p:nvGrpSpPr>
        <p:grpSpPr>
          <a:xfrm>
            <a:off x="0" y="0"/>
            <a:ext cx="1130400" cy="1130400"/>
            <a:chOff x="0" y="0"/>
            <a:chExt cx="1130400" cy="1130400"/>
          </a:xfrm>
        </p:grpSpPr>
        <p:sp>
          <p:nvSpPr>
            <p:cNvPr id="87" name="CustomShape 4"/>
            <p:cNvSpPr/>
            <p:nvPr/>
          </p:nvSpPr>
          <p:spPr>
            <a:xfrm>
              <a:off x="0" y="0"/>
              <a:ext cx="1130400" cy="1130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pic>
          <p:nvPicPr>
            <p:cNvPr id="88" name="Kuva 14" descr=""/>
            <p:cNvPicPr/>
            <p:nvPr/>
          </p:nvPicPr>
          <p:blipFill>
            <a:blip r:embed="rId2"/>
            <a:stretch/>
          </p:blipFill>
          <p:spPr>
            <a:xfrm>
              <a:off x="313920" y="288000"/>
              <a:ext cx="502920" cy="5544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89" name="PlaceHolder 5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it-IT" sz="4400" spc="-1" strike="noStrike">
                <a:latin typeface="Arial"/>
              </a:rPr>
              <a:t>Fai clic per modificare il formato del testo del titolo</a:t>
            </a:r>
            <a:endParaRPr b="0" lang="it-IT" sz="4400" spc="-1" strike="noStrike">
              <a:latin typeface="Arial"/>
            </a:endParaRPr>
          </a:p>
        </p:txBody>
      </p:sp>
      <p:sp>
        <p:nvSpPr>
          <p:cNvPr id="90" name="PlaceHolder 6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3200" spc="-1" strike="noStrike">
                <a:latin typeface="Arial"/>
              </a:rPr>
              <a:t>Fai clic per modificare il formato del testo della struttura</a:t>
            </a:r>
            <a:endParaRPr b="0" lang="it-IT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800" spc="-1" strike="noStrike">
                <a:latin typeface="Arial"/>
              </a:rPr>
              <a:t>Secondo livello struttura</a:t>
            </a:r>
            <a:endParaRPr b="0" lang="it-IT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400" spc="-1" strike="noStrike">
                <a:latin typeface="Arial"/>
              </a:rPr>
              <a:t>Terzo livello struttura</a:t>
            </a:r>
            <a:endParaRPr b="0" lang="it-IT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latin typeface="Arial"/>
              </a:rPr>
              <a:t>Quarto livello struttura</a:t>
            </a:r>
            <a:endParaRPr b="0" lang="it-IT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Quinto livello struttura</a:t>
            </a:r>
            <a:endParaRPr b="0" lang="it-IT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Sesto livello struttura</a:t>
            </a:r>
            <a:endParaRPr b="0" lang="it-IT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latin typeface="Arial"/>
              </a:rPr>
              <a:t>Settimo livello struttura</a:t>
            </a:r>
            <a:endParaRPr b="0" lang="it-IT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jpeg"/><Relationship Id="rId3" Type="http://schemas.openxmlformats.org/officeDocument/2006/relationships/video" Target="../media/media6.m4a"/><Relationship Id="rId4" Type="http://schemas.microsoft.com/office/2007/relationships/media" Target="../media/media6.m4a"/><Relationship Id="rId5" Type="http://schemas.openxmlformats.org/officeDocument/2006/relationships/image" Target="../media/image7.png"/><Relationship Id="rId6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video" Target="../media/media30.m4a"/><Relationship Id="rId2" Type="http://schemas.microsoft.com/office/2007/relationships/media" Target="../media/media30.m4a"/><Relationship Id="rId3" Type="http://schemas.openxmlformats.org/officeDocument/2006/relationships/image" Target="../media/image31.png"/><Relationship Id="rId4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video" Target="../media/media32.m4a"/><Relationship Id="rId2" Type="http://schemas.microsoft.com/office/2007/relationships/media" Target="../media/media32.m4a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video" Target="../media/media34.m4a"/><Relationship Id="rId2" Type="http://schemas.microsoft.com/office/2007/relationships/media" Target="../media/media34.m4a"/><Relationship Id="rId3" Type="http://schemas.openxmlformats.org/officeDocument/2006/relationships/image" Target="../media/image35.png"/><Relationship Id="rId4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hyperlink" Target="https://eacea.ec.europa.eu/national-policies/eurydice/content/adult-education-and-training-25_en" TargetMode="External"/><Relationship Id="rId2" Type="http://schemas.openxmlformats.org/officeDocument/2006/relationships/hyperlink" Target="https://www.kth.se/en/om/miljo-hallbar-utveckling/utbildning-miljo-hallbar-utveckling/verktygslada/sustainable-development/ekologisk-hallbarhet-1.432074" TargetMode="External"/><Relationship Id="rId3" Type="http://schemas.openxmlformats.org/officeDocument/2006/relationships/hyperlink" Target="https://www.kth.se/en/om/miljo-hallbar-utveckling/utbildning-miljo-hallbar-utveckling/verktygslada/sustainable-development/ekonomisk-hallbarhet-1.431976" TargetMode="External"/><Relationship Id="rId4" Type="http://schemas.openxmlformats.org/officeDocument/2006/relationships/video" Target="../media/media36.m4a"/><Relationship Id="rId5" Type="http://schemas.microsoft.com/office/2007/relationships/media" Target="../media/media36.m4a"/><Relationship Id="rId6" Type="http://schemas.openxmlformats.org/officeDocument/2006/relationships/image" Target="../media/image37.png"/><Relationship Id="rId7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www.oph.fi/fi/opettajat-ja-kasvattajat/mita-kulttuurisesti-kestava-kasvatus" TargetMode="External"/><Relationship Id="rId2" Type="http://schemas.openxmlformats.org/officeDocument/2006/relationships/hyperlink" Target="https://www.kulttuuriperintokasvatus.fi/wp-content/uploads/2015/01/KULTTUURISESTI-KESTV-KEHITYS-KSITTEIDEN-KOONTI.pdf" TargetMode="External"/><Relationship Id="rId3" Type="http://schemas.openxmlformats.org/officeDocument/2006/relationships/hyperlink" Target="https://digitallibrary.un.org/record/139811" TargetMode="External"/><Relationship Id="rId4" Type="http://schemas.openxmlformats.org/officeDocument/2006/relationships/hyperlink" Target="https://www.pexels.com/@sevenstormphotography?utm_content=attributionCopyText&amp;utm_medium=referral&amp;utm_source=pexels" TargetMode="External"/><Relationship Id="rId5" Type="http://schemas.openxmlformats.org/officeDocument/2006/relationships/hyperlink" Target="https://www.pexels.com/photo/123-let-s-go-imaginary-text-704767/?utm_content=attributionCopyText&amp;utm_medium=referral&amp;utm_source=pexels" TargetMode="External"/><Relationship Id="rId6" Type="http://schemas.openxmlformats.org/officeDocument/2006/relationships/hyperlink" Target="https://www.pexels.com/@baurzhan-kadylzhanov-129000?utm_content=attributionCopyText&amp;utm_medium=referral&amp;utm_source=pexels" TargetMode="External"/><Relationship Id="rId7" Type="http://schemas.openxmlformats.org/officeDocument/2006/relationships/hyperlink" Target="https://www.pexels.com/photo/woman-sitting-between-brown-trees-394545/?utm_content=attributionCopyText&amp;utm_medium=referral&amp;utm_source=pexels" TargetMode="External"/><Relationship Id="rId8" Type="http://schemas.openxmlformats.org/officeDocument/2006/relationships/hyperlink" Target="https://www.pexels.com/@cottonbro?utm_content=attributionCopyText&amp;utm_medium=referral&amp;utm_source=pexels" TargetMode="External"/><Relationship Id="rId9" Type="http://schemas.openxmlformats.org/officeDocument/2006/relationships/hyperlink" Target="https://www.pexels.com/photo/person-holding-black-ceramic-container-3943714/?utm_content=attributionCopyText&amp;utm_medium=referral&amp;utm_source=pexels" TargetMode="External"/><Relationship Id="rId10" Type="http://schemas.openxmlformats.org/officeDocument/2006/relationships/hyperlink" Target="https://www.pexels.com/@olly?utm_content=attributionCopyText&amp;utm_medium=referral&amp;utm_source=pexels" TargetMode="External"/><Relationship Id="rId11" Type="http://schemas.openxmlformats.org/officeDocument/2006/relationships/hyperlink" Target="https://www.pexels.com/photo/joyful-adult-daughter-greeting-happy-surprised-senior-mother-in-garden-3768131/?utm_content=attributionCopyText&amp;utm_medium=referral&amp;utm_source=pexels" TargetMode="External"/><Relationship Id="rId12" Type="http://schemas.openxmlformats.org/officeDocument/2006/relationships/hyperlink" Target="https://www.pexels.com/@minan1398?utm_content=attributionCopyText&amp;utm_medium=referral&amp;utm_source=pexels" TargetMode="External"/><Relationship Id="rId13" Type="http://schemas.openxmlformats.org/officeDocument/2006/relationships/hyperlink" Target="https://www.pexels.com/photo/two-person-standing-near-assorted-color-paper-lanterns-1313814/?utm_content=attributionCopyText&amp;utm_medium=referral&amp;utm_source=pexels" TargetMode="External"/><Relationship Id="rId14" Type="http://schemas.openxmlformats.org/officeDocument/2006/relationships/video" Target="../media/media38.m4a"/><Relationship Id="rId15" Type="http://schemas.microsoft.com/office/2007/relationships/media" Target="../media/media38.m4a"/><Relationship Id="rId16" Type="http://schemas.openxmlformats.org/officeDocument/2006/relationships/image" Target="../media/image39.png"/><Relationship Id="rId17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video" Target="../media/media9.m4a"/><Relationship Id="rId3" Type="http://schemas.microsoft.com/office/2007/relationships/media" Target="../media/media9.m4a"/><Relationship Id="rId4" Type="http://schemas.openxmlformats.org/officeDocument/2006/relationships/image" Target="../media/image10.png"/><Relationship Id="rId5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1.m4a"/><Relationship Id="rId2" Type="http://schemas.microsoft.com/office/2007/relationships/media" Target="../media/media11.m4a"/><Relationship Id="rId3" Type="http://schemas.openxmlformats.org/officeDocument/2006/relationships/image" Target="../media/image12.png"/><Relationship Id="rId4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video" Target="../media/media14.m4a"/><Relationship Id="rId3" Type="http://schemas.microsoft.com/office/2007/relationships/media" Target="../media/media14.m4a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video" Target="../media/media17.m4a"/><Relationship Id="rId3" Type="http://schemas.microsoft.com/office/2007/relationships/media" Target="../media/media17.m4a"/><Relationship Id="rId4" Type="http://schemas.openxmlformats.org/officeDocument/2006/relationships/image" Target="../media/image18.png"/><Relationship Id="rId5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video" Target="../media/media20.m4a"/><Relationship Id="rId3" Type="http://schemas.microsoft.com/office/2007/relationships/media" Target="../media/media20.m4a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video" Target="../media/media23.m4a"/><Relationship Id="rId3" Type="http://schemas.microsoft.com/office/2007/relationships/media" Target="../media/media23.m4a"/><Relationship Id="rId4" Type="http://schemas.openxmlformats.org/officeDocument/2006/relationships/image" Target="../media/image24.png"/><Relationship Id="rId5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hyperlink" Target="https://www.youtube.com/watch?v=rhPvrdshQI4" TargetMode="External"/><Relationship Id="rId3" Type="http://schemas.openxmlformats.org/officeDocument/2006/relationships/video" Target="../media/media26.m4a"/><Relationship Id="rId4" Type="http://schemas.microsoft.com/office/2007/relationships/media" Target="../media/media26.m4a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video" Target="../media/media28.m4a"/><Relationship Id="rId2" Type="http://schemas.microsoft.com/office/2007/relationships/media" Target="../media/media28.m4a"/><Relationship Id="rId3" Type="http://schemas.openxmlformats.org/officeDocument/2006/relationships/image" Target="../media/image29.png"/><Relationship Id="rId4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-2160" y="2637720"/>
            <a:ext cx="12195360" cy="156312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Calibri"/>
              </a:rPr>
              <a:t>Introduzione ai concetti di educazione degli adulti e sviluppo sostenibile</a:t>
            </a:r>
            <a:br/>
            <a:endParaRPr b="0" lang="it-IT" sz="4000" spc="-1" strike="noStrike"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862560" y="4206600"/>
            <a:ext cx="10465920" cy="4870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  <a:spcAft>
                <a:spcPts val="479"/>
              </a:spcAft>
            </a:pPr>
            <a:r>
              <a:rPr b="0" lang="it-IT" sz="2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L’educazione degli adulti promuove lo sviluppo sostenibile - Modulo 1</a:t>
            </a:r>
            <a:endParaRPr b="0" lang="it-IT" sz="2000" spc="-1" strike="noStrike">
              <a:latin typeface="Arial"/>
            </a:endParaRPr>
          </a:p>
        </p:txBody>
      </p:sp>
      <p:pic>
        <p:nvPicPr>
          <p:cNvPr id="129" name="Kuva 4" descr=""/>
          <p:cNvPicPr/>
          <p:nvPr/>
        </p:nvPicPr>
        <p:blipFill>
          <a:blip r:embed="rId1"/>
          <a:stretch/>
        </p:blipFill>
        <p:spPr>
          <a:xfrm>
            <a:off x="9424800" y="5927040"/>
            <a:ext cx="2742480" cy="636840"/>
          </a:xfrm>
          <a:prstGeom prst="rect">
            <a:avLst/>
          </a:prstGeom>
          <a:ln>
            <a:noFill/>
          </a:ln>
        </p:spPr>
      </p:pic>
      <p:pic>
        <p:nvPicPr>
          <p:cNvPr id="130" name="Kuva 5" descr="Kuva, joka sisältää kohteen teksti, clipart-kuva&#10;&#10;Kuvaus luotu automaattisesti"/>
          <p:cNvPicPr/>
          <p:nvPr/>
        </p:nvPicPr>
        <p:blipFill>
          <a:blip r:embed="rId2"/>
          <a:stretch/>
        </p:blipFill>
        <p:spPr>
          <a:xfrm>
            <a:off x="8717040" y="5531400"/>
            <a:ext cx="599400" cy="1056600"/>
          </a:xfrm>
          <a:prstGeom prst="rect">
            <a:avLst/>
          </a:prstGeom>
          <a:ln>
            <a:noFill/>
          </a:ln>
        </p:spPr>
      </p:pic>
      <p:pic>
        <p:nvPicPr>
          <p:cNvPr id="131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1304000" y="5150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2000" p14:dur="2000"/>
    </mc:Choice>
    <mc:Fallback>
      <p:transition spd="slow" advTm="12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CustomShape 1"/>
          <p:cNvSpPr/>
          <p:nvPr/>
        </p:nvSpPr>
        <p:spPr>
          <a:xfrm>
            <a:off x="1188000" y="657360"/>
            <a:ext cx="1136664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Definire i Concetti Fondamentali - Educazione degli adulti</a:t>
            </a:r>
            <a:endParaRPr b="0" lang="it-IT" sz="4000" spc="-1" strike="noStrike">
              <a:latin typeface="Arial"/>
            </a:endParaRPr>
          </a:p>
        </p:txBody>
      </p:sp>
      <p:graphicFrame>
        <p:nvGraphicFramePr>
          <p:cNvPr id="179" name="Table 2"/>
          <p:cNvGraphicFramePr/>
          <p:nvPr/>
        </p:nvGraphicFramePr>
        <p:xfrm>
          <a:off x="6840" y="2407680"/>
          <a:ext cx="11760120" cy="360000"/>
        </p:xfrm>
        <a:graphic>
          <a:graphicData uri="http://schemas.openxmlformats.org/drawingml/2006/table">
            <a:tbl>
              <a:tblPr/>
              <a:tblGrid>
                <a:gridCol w="5880240"/>
                <a:gridCol w="5880240"/>
              </a:tblGrid>
              <a:tr h="0">
                <a:tc>
                  <a:txBody>
                    <a:bodyPr>
                      <a:noAutofit/>
                    </a:bodyPr>
                    <a:p>
                      <a:pPr marL="343080" indent="-34236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Wingdings" charset="2"/>
                        <a:buChar char=""/>
                      </a:pPr>
                      <a:r>
                        <a:rPr b="1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L’Educazione degli Adulti &amp; l’apprendimentodegli adulti possono essere… </a:t>
                      </a: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(Eurydice 2018)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formazione professionale 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educazione generale 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formale, non formale o informale 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istruzione e apprendimento con auto-motivazione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formazione del personale o formazione per il mercato del lavoro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451"/>
                        </a:spcAft>
                      </a:pPr>
                      <a:endParaRPr b="0" lang="it-IT" sz="1500" spc="-1" strike="noStrike">
                        <a:latin typeface="Arial"/>
                      </a:endParaRPr>
                    </a:p>
                    <a:p>
                      <a:pPr marL="343080" indent="-34236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Wingdings" charset="2"/>
                        <a:buChar char=""/>
                      </a:pPr>
                      <a:r>
                        <a:rPr b="1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Caratteristiche dei discenti adulti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Il discente adulto può essere lo studente di tutti i livelli di istruzione, dalle elementari all’università. (Eurydice 2018)</a:t>
                      </a:r>
                      <a:endParaRPr b="0" lang="it-IT" sz="15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  <a:tc>
                  <a:txBody>
                    <a:bodyPr>
                      <a:noAutofit/>
                    </a:bodyPr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In senso stretto, è considerato discente adulto chiunque abbia compiuto i 25 anni (Eurydice 2018)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È probabile che i discenti adulti abbiano un lavoro a tempo pieno o part-time o una famiglia di cui occuparsi (Koivisto 2019, 14)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marL="434520">
                        <a:lnSpc>
                          <a:spcPct val="100000"/>
                        </a:lnSpc>
                        <a:spcAft>
                          <a:spcPts val="451"/>
                        </a:spcAft>
                      </a:pPr>
                      <a:endParaRPr b="0" lang="it-IT" sz="1500" spc="-1" strike="noStrike">
                        <a:latin typeface="Arial"/>
                      </a:endParaRPr>
                    </a:p>
                    <a:p>
                      <a:pPr marL="434520">
                        <a:lnSpc>
                          <a:spcPct val="100000"/>
                        </a:lnSpc>
                        <a:spcAft>
                          <a:spcPts val="451"/>
                        </a:spcAft>
                      </a:pPr>
                      <a:endParaRPr b="0" lang="it-IT" sz="1500" spc="-1" strike="noStrike">
                        <a:latin typeface="Arial"/>
                      </a:endParaRPr>
                    </a:p>
                    <a:p>
                      <a:pPr marL="343080" indent="-34236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Wingdings" charset="2"/>
                        <a:buChar char=""/>
                      </a:pPr>
                      <a:r>
                        <a:rPr b="1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Motivazioni dei discenti adulti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Migliorare la posizione lavorativa e/o aggiornare le proprie competenze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Solo per divertimento e/o il proprio interesse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Sviluppo delle proprie capacità</a:t>
                      </a:r>
                      <a:endParaRPr b="0" lang="it-IT" sz="1500" spc="-1" strike="noStrike">
                        <a:latin typeface="Arial"/>
                      </a:endParaRPr>
                    </a:p>
                    <a:p>
                      <a:pPr lvl="1" marL="751680" indent="-316800">
                        <a:lnSpc>
                          <a:spcPct val="100000"/>
                        </a:lnSpc>
                        <a:spcAft>
                          <a:spcPts val="451"/>
                        </a:spcAft>
                        <a:buClr>
                          <a:srgbClr val="077e9e"/>
                        </a:buClr>
                        <a:buFont typeface="Symbol"/>
                        <a:buChar char=""/>
                      </a:pPr>
                      <a:r>
                        <a:rPr b="0" lang="it-IT" sz="1500" spc="-1" strike="noStrike">
                          <a:solidFill>
                            <a:srgbClr val="000000"/>
                          </a:solidFill>
                          <a:latin typeface="Open Sans"/>
                          <a:ea typeface="Open Sans"/>
                        </a:rPr>
                        <a:t>Dare un contributoalla propria comunità</a:t>
                      </a:r>
                      <a:endParaRPr b="0" lang="it-IT" sz="1500" spc="-1" strike="noStrike">
                        <a:latin typeface="Arial"/>
                      </a:endParaRPr>
                    </a:p>
                  </a:txBody>
                  <a:tcPr marL="91440" marR="91440">
                    <a:noFill/>
                  </a:tcPr>
                </a:tc>
              </a:tr>
            </a:tbl>
          </a:graphicData>
        </a:graphic>
      </p:graphicFrame>
      <p:sp>
        <p:nvSpPr>
          <p:cNvPr id="180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B10F476-8055-4576-ADD7-A041CCFF218F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81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16E0CBD-8C41-41A5-9841-09FC635A506E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8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15000" p14:dur="2000"/>
    </mc:Choice>
    <mc:Fallback>
      <p:transition spd="slow" advTm="115000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0" dur="1" fill="hold"/>
                                        <p:tgtEl>
                                          <p:spTgt spid="1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1445760" y="5529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Educazione degli Adulti &amp; Sostenibilità 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1224000" y="2088000"/>
            <a:ext cx="9946800" cy="53866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Apprendimento ed Educazione degli adulti 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(Schreiber-Barsch &amp; Mauch 2019, 532)</a:t>
            </a:r>
            <a:endParaRPr b="0" lang="it-IT" sz="1600" spc="-1" strike="noStrike">
              <a:latin typeface="Arial"/>
            </a:endParaRPr>
          </a:p>
          <a:p>
            <a:pPr lvl="1" marL="77652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Arial"/>
              <a:buChar char="–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Aiutano a gestire le nuove sfide globali, ambientali, sociali ed economiche</a:t>
            </a:r>
            <a:endParaRPr b="0" lang="it-IT" sz="1600" spc="-1" strike="noStrike">
              <a:latin typeface="Arial"/>
            </a:endParaRPr>
          </a:p>
          <a:p>
            <a:pPr lvl="1" marL="77652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Arial"/>
              <a:buChar char="–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Aumentano la trasformazione sociale attraverso una riflessione critica -&gt; sostenibilità (sociale)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Eco-pedagogia 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(Misiaszek 2016, 587, 604)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Open Sans ExtraBold"/>
              <a:buChar char="–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Si concentra sulla crescente giustizia sociale e ambientale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Open Sans ExtraBold"/>
              <a:buChar char="–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Riconosce e analizza i diversi sistemi politici, sociali ed economici e il loro impatto sulla sostenibilità</a:t>
            </a:r>
            <a:endParaRPr b="0" lang="it-IT" sz="1600" spc="-1" strike="noStrike">
              <a:latin typeface="Arial"/>
            </a:endParaRPr>
          </a:p>
          <a:p>
            <a:pPr marL="458640"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 marL="36756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Apprendimento e Educazione degli adulti come sostenibilità 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(Schreiber-Barsch &amp; Mauch 2019, 532)</a:t>
            </a:r>
            <a:endParaRPr b="0" lang="it-IT" sz="1600" spc="-1" strike="noStrike">
              <a:latin typeface="Arial"/>
            </a:endParaRPr>
          </a:p>
          <a:p>
            <a:pPr lvl="1" marL="77652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Open Sans ExtraBold"/>
              <a:buChar char="–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L’educazione degli adulti attiva il dialogo fra tutti gli attori partecipanti che realizzano o producono sostenibilità o sviluppo sostenibile -&gt; possibilità di aumentare politiche sostenibili 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</p:txBody>
      </p:sp>
      <p:sp>
        <p:nvSpPr>
          <p:cNvPr id="185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62EE836-66ED-4DE0-B387-060D5A082A30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86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DABBDDD-117C-46DE-B2FE-834B54BF966C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8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7000" p14:dur="2000"/>
    </mc:Choice>
    <mc:Fallback>
      <p:transition spd="slow" advTm="77000"/>
    </mc:Fallback>
  </mc:AlternateContent>
  <p:timing>
    <p:tnLst>
      <p:par>
        <p:cTn id="61" dur="indefinite" restart="never" nodeType="tmRoot">
          <p:childTnLst>
            <p:seq>
              <p:cTn id="62" dur="indefinite" nodeType="mainSeq"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6" dur="1" fill="hold"/>
                                        <p:tgtEl>
                                          <p:spTgt spid="1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Fondamenti del Modulo 1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487520" y="1447920"/>
            <a:ext cx="10176480" cy="45633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 = riflettere sui bisogni presenti e futuri quando si prendono decisioni governative e si usano risorse naturali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Le quattro dimensioni della sostenibilità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ecologica o ambientale (ecosistemi della Terra)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economica (sviluppo economico che non mette in pericolo le risorse naturali)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sociale (es. equità, sicurezza, senso di comunità)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culturale (conservare e trasferire il patrimonio culturale a generazioni diverse)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Educazione e apprendimento degli adulti (Adult learning or education, ALE)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Ha molte forme diverse (ad esempio formale, informale e non formale)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Motivi e motivazioni: per piacere o per lavoro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ALE e sostenibilità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Eco-pedagogia -&gt; pensiero critico  -&gt; fare politica 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ALE aiuta ad affrontare le sfide(mondiali) sociali e ambientali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720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</p:txBody>
      </p:sp>
      <p:sp>
        <p:nvSpPr>
          <p:cNvPr id="190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DD0D9CE-DE43-47B8-BE1C-9D92951FAF4D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91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87580D67-5875-43AE-A1EE-231F280CFEF6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9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60000" p14:dur="2000"/>
    </mc:Choice>
    <mc:Fallback>
      <p:transition spd="slow" advTm="60000"/>
    </mc:Fallback>
  </mc:AlternateContent>
  <p:timing>
    <p:tnLst>
      <p:par>
        <p:cTn id="67" dur="indefinite" restart="never" nodeType="tmRoot">
          <p:childTnLst>
            <p:seq>
              <p:cTn id="68" dur="indefinite" nodeType="mainSeq"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2" dur="1" fill="hold"/>
                                        <p:tgtEl>
                                          <p:spTgt spid="1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CustomShape 1"/>
          <p:cNvSpPr/>
          <p:nvPr/>
        </p:nvSpPr>
        <p:spPr>
          <a:xfrm>
            <a:off x="1414440" y="15624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Riferimenti (1/2)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94" name="CustomShape 2"/>
          <p:cNvSpPr/>
          <p:nvPr/>
        </p:nvSpPr>
        <p:spPr>
          <a:xfrm>
            <a:off x="1273680" y="965880"/>
            <a:ext cx="1017648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85840" indent="-28512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Dessein J., Soini, K., Fairclough, G. and Horlings, L. (eds) 2015. Culture in, for and as sustainable development. Conclusions from the COST action IS1007 investigating cultural sustainability. Finlandia: Università di Jyväskylä. (Accesso disponibile) 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Eizenberg, E., &amp; Jabareen, Y. 2017. Social sustainability: a new conceptual framework. Sustainability 9 (1), 68 - 84. (Accesso disponibile)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Eurydice – an official website of European Union 2018. Adult education and training. </a:t>
            </a:r>
            <a:r>
              <a:rPr b="0" lang="it-IT" sz="14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"/>
              </a:rPr>
              <a:t>https://eacea.ec.europa.eu/national-policies/eurydice/content/adult-education-and-training-25_en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 (Open access) [accessed 5.5.2021]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Hedlund de Witt, A. 2014. Rethinking sustainable development: considering how different worldviews envision “development” and “quality of life”. Sustainability 6 (11), 8310 - 8328.(Accesso disponibile)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Soini, K &amp; Birkeland, I. 2014. Exploring the scientific discourse on cultural sustainability. Geoforum, Volume 51, 213-223. https://doi.org/10.1016/j.geoforum.2013.12.001.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Koivisto, M. 2019. Work, family and school – balanced postgraduate programs for full-time workers in Finland.</a:t>
            </a:r>
            <a:r>
              <a:rPr b="0" i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International Journal of Advanced Corporate Learning 12 (3), 14 - 23. 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(KTH Royal Institute of Technology, 2020) Toolbox – learning for sustainable development. Adult education and training. </a:t>
            </a:r>
            <a:r>
              <a:rPr b="0" lang="it-IT" sz="14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2"/>
              </a:rPr>
              <a:t>https://www.kth.se/en/om/miljo-hallbar-utveckling/utbildning-miljo-hallbar-utveckling/verktygslada/sustainable-development/ekologisk-hallbarhet-1.432074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 (Open access) [accessed 18.5.2021]</a:t>
            </a:r>
            <a:endParaRPr b="0" lang="it-IT" sz="14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(KTH Royal Institute of Technology, 2020) Toolbox – learning for sustainable development. Adult education and training. </a:t>
            </a:r>
            <a:r>
              <a:rPr b="0" lang="it-IT" sz="14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3"/>
              </a:rPr>
              <a:t>https://www.kth.se/en/om/miljo-hallbar-utveckling/utbildning-miljo-hallbar-utveckling/verktygslada/sustainable-development/ekonomisk-hallbarhet-1.431976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 (Open access) [accessed 18.5.2021]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20"/>
              </a:spcAft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400" spc="-1" strike="noStrike">
              <a:latin typeface="Arial"/>
            </a:endParaRPr>
          </a:p>
        </p:txBody>
      </p:sp>
      <p:sp>
        <p:nvSpPr>
          <p:cNvPr id="195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6A0C504-01E1-4320-9EAB-EC32A4E5BA1B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96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1BD8C774-7D28-4902-8729-96D64673B614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97" name="Picture 1" descr="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r:embed="rId5"/>
              </p:ext>
            </p:extLst>
          </p:nvPr>
        </p:nvPicPr>
        <p:blipFill>
          <a:blip r:embed="rId6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000" p14:dur="2000"/>
    </mc:Choice>
    <mc:Fallback>
      <p:transition spd="slow" advTm="3000"/>
    </mc:Fallback>
  </mc:AlternateContent>
  <p:timing>
    <p:tnLst>
      <p:par>
        <p:cTn id="73" dur="indefinite" restart="never" nodeType="tmRoot">
          <p:childTnLst>
            <p:seq>
              <p:cTn id="74" dur="indefinite" nodeType="mainSeq"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78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Riferimenti (2/2)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99" name="CustomShape 2"/>
          <p:cNvSpPr/>
          <p:nvPr/>
        </p:nvSpPr>
        <p:spPr>
          <a:xfrm>
            <a:off x="1274760" y="1425600"/>
            <a:ext cx="1017648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Laine, M. 2016. Culture in sustainability - defining cultural sustainability in education. Discourse and Communication for Sustainable Education 7 (2), 52 - 67. (Accesso disponibile) </a:t>
            </a:r>
            <a:endParaRPr b="0" lang="it-IT" sz="1200" spc="-1" strike="noStrike">
              <a:latin typeface="Arial"/>
            </a:endParaRPr>
          </a:p>
          <a:p>
            <a:pPr marL="285840" indent="-28512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Misiaszek, G. W.  2016. Ecopedagogy as an element of citizenship education: The dialectic of global/local spheres of citizenship and critical environmental pedagogies. International Review of Education 62 (5), 587 - 607.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(Finnish National Agency for Education, 2022) Mitä on kulttuurisesti kestävä kasvatus? Articolo nel web Accessed &amp; Cited on 8.12.2022.</a:t>
            </a:r>
            <a:r>
              <a:rPr b="0" lang="it-IT" sz="1200" spc="-1" strike="noStrike">
                <a:solidFill>
                  <a:srgbClr val="c00000"/>
                </a:solidFill>
                <a:latin typeface="Open Sans"/>
                <a:ea typeface="Open Sans"/>
              </a:rPr>
              <a:t> 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"/>
              </a:rPr>
              <a:t>https://www.oph.fi/fi/opettajat-ja-kasvattajat/mita-kulttuurisesti-kestava-kasvatus</a:t>
            </a:r>
            <a:r>
              <a:rPr b="0" lang="it-IT" sz="1200" spc="-1" strike="noStrike">
                <a:solidFill>
                  <a:srgbClr val="28b8ce"/>
                </a:solidFill>
                <a:latin typeface="Open Sans"/>
                <a:ea typeface="Open Sans"/>
              </a:rPr>
              <a:t> 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Portney, K.E. 2015. Sustainability. Cambridge: MIT Press. 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Schreiber-Barsch, S. &amp; Mauch, W. 2019. Adult learning and education as a response to global challenges: fostering agents of social transformation and sustainability. International Review of Education 65 (4), 515–536. 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The association of cultural heritage education in Finland. 2012. Kulttuurisesti kestävän kehityksen käsitteiden koonti: The progress report of the project “Kulttuurisesti kestävä kehitys”. Adult education and training.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2"/>
              </a:rPr>
              <a:t>https://www.kulttuuriperintokasvatus.fi/wp-content/uploads/2015/01/KULTTUURISESTI-KESTV-KEHITYS-KSITTEIDEN-KOONTI.pdf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 (Open access) [accessed 6.5.2021]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Nazioni Unite 1987. Rapporto della Commissione Mondiale sull’Ambiente e lo Sviluppo: Il nostro comune futuro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3"/>
              </a:rPr>
              <a:t>https://digitallibrary.un.org/record/139811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(Accesso disponibile)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Waas, T., Verbruggen, A., Hugé, J. &amp; Wright, T. 2011. Sustainable Development: a bird’s eye view. Sustainability 3 (10), 1637-1661 (Accesso disponibile)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Immagini: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2: Foto di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4"/>
              </a:rPr>
              <a:t>SevenStorm JUHASZIMRUS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from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5"/>
              </a:rPr>
              <a:t>Pexels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 [accessed 21.5.2021]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4: Foto di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6"/>
              </a:rPr>
              <a:t>Baurzhan Kadylzhanov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from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7"/>
              </a:rPr>
              <a:t>Pexels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 [accessed 19.5.2021]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5: Foto di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8"/>
              </a:rPr>
              <a:t>cottonbro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from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9"/>
              </a:rPr>
              <a:t>Pexels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 [accessed 19.5.2021]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6: Foto di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0"/>
              </a:rPr>
              <a:t>Andrea Piacquadio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from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1"/>
              </a:rPr>
              <a:t>Pexels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 [accessed 24.5.2021]</a:t>
            </a:r>
            <a:endParaRPr b="0" lang="it-IT" sz="12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36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Slide 7: Photo by 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2"/>
              </a:rPr>
              <a:t>Min An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from </a:t>
            </a:r>
            <a:r>
              <a:rPr b="0" lang="it-IT" sz="1200" spc="-1" strike="noStrike" u="sng">
                <a:solidFill>
                  <a:srgbClr val="009fb8"/>
                </a:solidFill>
                <a:uFillTx/>
                <a:latin typeface="Open Sans"/>
                <a:ea typeface="Open Sans"/>
                <a:hlinkClick r:id="rId13"/>
              </a:rPr>
              <a:t>Pexels</a:t>
            </a:r>
            <a:r>
              <a:rPr b="0" lang="it-IT" sz="1200" spc="-1" strike="noStrike">
                <a:solidFill>
                  <a:srgbClr val="000000"/>
                </a:solidFill>
                <a:latin typeface="Open Sans"/>
                <a:ea typeface="Open Sans"/>
              </a:rPr>
              <a:t> [accessed 6.5.2021]</a:t>
            </a: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360"/>
              </a:spcAft>
            </a:pPr>
            <a:endParaRPr b="0" lang="it-IT" sz="1200" spc="-1" strike="noStrike">
              <a:latin typeface="Arial"/>
            </a:endParaRPr>
          </a:p>
        </p:txBody>
      </p:sp>
      <p:sp>
        <p:nvSpPr>
          <p:cNvPr id="200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DCE0CAF-176F-4E0F-B679-1077CD224854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201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08A40F9-1F75-44E9-9F76-5C9C6F7078E6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202" name="Picture 1" descr="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r:embed="rId15"/>
              </p:ext>
            </p:extLst>
          </p:nvPr>
        </p:nvPicPr>
        <p:blipFill>
          <a:blip r:embed="rId16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23000" p14:dur="2000"/>
    </mc:Choice>
    <mc:Fallback>
      <p:transition spd="slow" advTm="23000"/>
    </mc:Fallback>
  </mc:AlternateContent>
  <p:timing>
    <p:tnLst>
      <p:par>
        <p:cTn id="79" dur="indefinite" restart="never" nodeType="tmRoot">
          <p:childTnLst>
            <p:seq>
              <p:cTn id="80" dur="indefinite" nodeType="mainSeq"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84" dur="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Indice: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33" name="CustomShape 2"/>
          <p:cNvSpPr/>
          <p:nvPr/>
        </p:nvSpPr>
        <p:spPr>
          <a:xfrm>
            <a:off x="1487520" y="1844640"/>
            <a:ext cx="5567760" cy="414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Definire i concetti fondamentali - Sostenibilità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Ecologica/Ambientale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Economica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Sociale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Culturale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L’importanza della Cultura per la Sostenibilità (video)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Principi Fondamentali dello Sviluppo Sostenibile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Definire i Concetti Fondamentali - Educazione degli adulti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Educazione degli Adulti &amp; Sostenibilità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Fondamenti del Modulo 1</a:t>
            </a: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Riferimenti 1&amp;2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720"/>
              </a:spcAft>
            </a:pP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839"/>
              </a:spcAft>
            </a:pPr>
            <a:endParaRPr b="0" lang="it-IT" sz="1600" spc="-1" strike="noStrike">
              <a:latin typeface="Arial"/>
            </a:endParaRPr>
          </a:p>
        </p:txBody>
      </p:sp>
      <p:pic>
        <p:nvPicPr>
          <p:cNvPr id="134" name="Kuva 3" descr=""/>
          <p:cNvPicPr/>
          <p:nvPr/>
        </p:nvPicPr>
        <p:blipFill>
          <a:blip r:embed="rId1"/>
          <a:srcRect l="0" t="-12854" r="0" b="-12854"/>
          <a:stretch/>
        </p:blipFill>
        <p:spPr>
          <a:xfrm>
            <a:off x="7209360" y="1479600"/>
            <a:ext cx="4785120" cy="4511520"/>
          </a:xfrm>
          <a:prstGeom prst="rect">
            <a:avLst/>
          </a:prstGeom>
          <a:ln>
            <a:noFill/>
          </a:ln>
        </p:spPr>
      </p:pic>
      <p:sp>
        <p:nvSpPr>
          <p:cNvPr id="135" name="CustomShape 3"/>
          <p:cNvSpPr/>
          <p:nvPr/>
        </p:nvSpPr>
        <p:spPr>
          <a:xfrm>
            <a:off x="9909360" y="6215760"/>
            <a:ext cx="123300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48A29B25-A7B2-4A1D-9E26-EA6E5C84F3BF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F581847-D3AA-4FFB-BF2A-EF921C4FCA5A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37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7000" p14:dur="2000"/>
    </mc:Choice>
    <mc:Fallback>
      <p:transition spd="slow" advTm="37000"/>
    </mc:Fallback>
  </mc:AlternateContent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Definire i Concetti Fondamentali</a:t>
            </a:r>
            <a:r>
              <a:rPr b="0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 </a:t>
            </a: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- Sostenibilità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1427400" y="1596240"/>
            <a:ext cx="1017648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Aft>
                <a:spcPts val="479"/>
              </a:spcAft>
            </a:pPr>
            <a:endParaRPr b="0" lang="it-IT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 = “soddisfare i bisogni del presente senza compromettere la capacità delle generazioni future di soddisfare i propri bisogni” (Nazioni Unite 1987, 24)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In altre parole, sostenibilità significa: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Considerare non solo i bisogni presenti ma anche le esigenze future quando si fanno investimenti, si sviluppano tecnologie e istituzioni (UN1987, 25)</a:t>
            </a:r>
            <a:endParaRPr b="0" lang="it-IT" sz="1600" spc="-1" strike="noStrike">
              <a:latin typeface="Arial"/>
            </a:endParaRPr>
          </a:p>
          <a:p>
            <a:pPr lvl="1" marL="694800" indent="-28512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Agire al fine di mantenere e migliorare il benessere delle persone, della natura e l’ambiente ora e in futuro (Portney 2015, 54)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I quattro “pilastri” della sostenibilità 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(Dessein, Soini, Fairclough &amp; Horlings 2015, 8)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Ecologica/Ambientale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Economica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Sociale</a:t>
            </a: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Symbol"/>
              <a:buChar char="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Culturale </a:t>
            </a:r>
            <a:endParaRPr b="0" lang="it-IT" sz="1600" spc="-1" strike="noStrike">
              <a:latin typeface="Arial"/>
            </a:endParaRPr>
          </a:p>
          <a:p>
            <a:pPr marL="433800"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 marL="433800">
              <a:lnSpc>
                <a:spcPct val="100000"/>
              </a:lnSpc>
            </a:pPr>
            <a:endParaRPr b="0" lang="it-IT" sz="1600" spc="-1" strike="noStrike">
              <a:latin typeface="Arial"/>
            </a:endParaRPr>
          </a:p>
          <a:p>
            <a:pPr marL="433800"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  <a:p>
            <a:pPr marL="433800">
              <a:lnSpc>
                <a:spcPct val="100000"/>
              </a:lnSpc>
              <a:spcAft>
                <a:spcPts val="479"/>
              </a:spcAft>
            </a:pPr>
            <a:endParaRPr b="0" lang="it-IT" sz="1600" spc="-1" strike="noStrike">
              <a:latin typeface="Arial"/>
            </a:endParaRPr>
          </a:p>
        </p:txBody>
      </p:sp>
      <p:sp>
        <p:nvSpPr>
          <p:cNvPr id="140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F6659F0-94BF-4A41-91DD-ABD97A257FB3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41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930E622-F954-48F4-B248-E17A12761FEF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42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29000" p14:dur="2000"/>
    </mc:Choice>
    <mc:Fallback>
      <p:transition spd="slow" advTm="129000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8" dur="1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1407240" y="34992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Sostenibilità Ecologica/Ambientale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44" name="CustomShape 2"/>
          <p:cNvSpPr/>
          <p:nvPr/>
        </p:nvSpPr>
        <p:spPr>
          <a:xfrm>
            <a:off x="1487520" y="1844640"/>
            <a:ext cx="5567760" cy="414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218520" indent="-217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La </a:t>
            </a:r>
            <a:r>
              <a:rPr b="1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ecologica</a:t>
            </a: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 si riferisce agli ecosistemi della Terra e il loro uso compresi gli elementi: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20"/>
              </a:spcAft>
            </a:pPr>
            <a:endParaRPr b="0" lang="it-IT" sz="16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Acqua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 (la qualità dell’aria, i sistemi climatici)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Terra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(uso del terreno, specie invasive)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Acqua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 (agenti inquinanti, livelli acque sotterranee)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Biodiversità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marL="218520" indent="-217800">
              <a:lnSpc>
                <a:spcPct val="100000"/>
              </a:lnSpc>
              <a:spcAft>
                <a:spcPts val="479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Beni e servizi devono essere prodotti in modo sostenibile = la natura dovrebbe poter rigenerare le risorse utilizzate</a:t>
            </a:r>
            <a:endParaRPr b="0" lang="it-IT" sz="16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79"/>
              </a:spcAft>
            </a:pPr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(KTH Royal Institute of Technology, 2021)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145" name="CustomShape 3"/>
          <p:cNvSpPr/>
          <p:nvPr/>
        </p:nvSpPr>
        <p:spPr>
          <a:xfrm>
            <a:off x="9909360" y="6215760"/>
            <a:ext cx="123300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96C96C3-0853-4128-827A-A15C821CEC16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46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E15D7CE-0B8D-45CB-9F67-0C323EF334ED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47" name="Kuva 7" descr="A woman sitting in the middle off the trees, looking at the sky."/>
          <p:cNvPicPr/>
          <p:nvPr/>
        </p:nvPicPr>
        <p:blipFill>
          <a:blip r:embed="rId1"/>
          <a:srcRect l="14437" t="0" r="14437" b="0"/>
          <a:stretch/>
        </p:blipFill>
        <p:spPr>
          <a:xfrm>
            <a:off x="7247520" y="1843200"/>
            <a:ext cx="4416480" cy="4146480"/>
          </a:xfrm>
          <a:prstGeom prst="rect">
            <a:avLst/>
          </a:prstGeom>
          <a:ln>
            <a:noFill/>
          </a:ln>
        </p:spPr>
      </p:pic>
      <p:pic>
        <p:nvPicPr>
          <p:cNvPr id="148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91000" p14:dur="2000"/>
    </mc:Choice>
    <mc:Fallback>
      <p:transition spd="slow" advTm="91000"/>
    </mc:Fallback>
  </mc:AlternateContent>
  <p:timing>
    <p:tnLst>
      <p:par>
        <p:cTn id="19" dur="indefinite" restart="never" nodeType="tmRoot">
          <p:childTnLst>
            <p:seq>
              <p:cTn id="20" dur="indefinite" nodeType="mainSeq"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4" dur="1" fill="hold"/>
                                        <p:tgtEl>
                                          <p:spTgt spid="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Sostenibilità Economica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50" name="CustomShape 2"/>
          <p:cNvSpPr/>
          <p:nvPr/>
        </p:nvSpPr>
        <p:spPr>
          <a:xfrm>
            <a:off x="1487520" y="1844640"/>
            <a:ext cx="5567760" cy="414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541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1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Economica </a:t>
            </a: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= sviluppo economico che non mette in pericolo il benessere delle persone e dell’ambiente 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41"/>
              </a:spcAft>
            </a:pPr>
            <a:endParaRPr b="0" lang="it-IT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541"/>
              </a:spcAft>
              <a:buClr>
                <a:srgbClr val="077e9e"/>
              </a:buClr>
              <a:buFont typeface="Wingdings" charset="2"/>
              <a:buAutoNum type="arabicPeriod"/>
            </a:pP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Invece di usare il concetto di sostenibilità economica, si può considerare </a:t>
            </a:r>
            <a:r>
              <a:rPr b="1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l’economia come uno strumento</a:t>
            </a: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 </a:t>
            </a:r>
            <a:endParaRPr b="0" lang="it-IT" sz="1800" spc="-1" strike="noStrike">
              <a:latin typeface="Arial"/>
            </a:endParaRPr>
          </a:p>
          <a:p>
            <a:pPr marL="533520">
              <a:lnSpc>
                <a:spcPct val="100000"/>
              </a:lnSpc>
              <a:spcAft>
                <a:spcPts val="541"/>
              </a:spcAft>
            </a:pP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-&gt; strutture e istituzioni promuovono o impediscono lo sviluppo sostenibile</a:t>
            </a:r>
            <a:endParaRPr b="0" lang="it-IT" sz="1800" spc="-1" strike="noStrike">
              <a:latin typeface="Arial"/>
            </a:endParaRPr>
          </a:p>
          <a:p>
            <a:pPr marL="533520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  <a:p>
            <a:pPr marL="434520">
              <a:lnSpc>
                <a:spcPct val="100000"/>
              </a:lnSpc>
              <a:spcAft>
                <a:spcPts val="541"/>
              </a:spcAft>
            </a:pP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(KTH Royal Institute of Technology, 2020)</a:t>
            </a:r>
            <a:endParaRPr b="0" lang="it-IT" sz="1800" spc="-1" strike="noStrike">
              <a:latin typeface="Arial"/>
            </a:endParaRPr>
          </a:p>
          <a:p>
            <a:pPr marL="434520">
              <a:lnSpc>
                <a:spcPct val="100000"/>
              </a:lnSpc>
            </a:pPr>
            <a:endParaRPr b="0" lang="it-IT" sz="1800" spc="-1" strike="noStrike">
              <a:latin typeface="Arial"/>
            </a:endParaRPr>
          </a:p>
        </p:txBody>
      </p:sp>
      <p:sp>
        <p:nvSpPr>
          <p:cNvPr id="151" name="CustomShape 3"/>
          <p:cNvSpPr/>
          <p:nvPr/>
        </p:nvSpPr>
        <p:spPr>
          <a:xfrm>
            <a:off x="9909360" y="6215760"/>
            <a:ext cx="123300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72E09C51-4121-414D-90CD-8C1EADC0FBC3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52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6D825112-B599-435D-9828-2D5B83A9EA17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53" name="Kuva 7" descr="A person putting a coin into a black piggy bank."/>
          <p:cNvPicPr/>
          <p:nvPr/>
        </p:nvPicPr>
        <p:blipFill>
          <a:blip r:embed="rId1"/>
          <a:srcRect l="14497" t="0" r="14497" b="0"/>
          <a:stretch/>
        </p:blipFill>
        <p:spPr>
          <a:xfrm>
            <a:off x="7247520" y="1843200"/>
            <a:ext cx="4416480" cy="4146480"/>
          </a:xfrm>
          <a:prstGeom prst="rect">
            <a:avLst/>
          </a:prstGeom>
          <a:ln>
            <a:noFill/>
          </a:ln>
        </p:spPr>
      </p:pic>
      <p:pic>
        <p:nvPicPr>
          <p:cNvPr id="154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74000" p14:dur="2000"/>
    </mc:Choice>
    <mc:Fallback>
      <p:transition spd="slow" advTm="74000"/>
    </mc:Fallback>
  </mc:AlternateContent>
  <p:timing>
    <p:tnLst>
      <p:par>
        <p:cTn id="25" dur="indefinite" restart="never" nodeType="tmRoot">
          <p:childTnLst>
            <p:seq>
              <p:cTn id="26" dur="indefinite" nodeType="mainSeq"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0" dur="1" fill="hold"/>
                                        <p:tgtEl>
                                          <p:spTgt spid="1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Sostenibilità Sociale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56" name="CustomShape 2"/>
          <p:cNvSpPr/>
          <p:nvPr/>
        </p:nvSpPr>
        <p:spPr>
          <a:xfrm>
            <a:off x="1487520" y="1844640"/>
            <a:ext cx="5567760" cy="41464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Aft>
                <a:spcPts val="420"/>
              </a:spcAft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Struttura concettuale della Sostenibilità Sociale (Eizenberg &amp; Jabareen 2017)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420"/>
              </a:spcAft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Equità: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previene politiche inique e promuove il coinvolgimento pubblico -&gt; senso di comunità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Sicurezza: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Il diritto di sentirsi al sicuro e forme diverse di sicurezza che prevengono incidenti futuri e danni fisici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Eco-pronsumo (produzione + consumo):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consumare e produrre beni in modo responsabile dal punto di vista sociale e ambientale</a:t>
            </a:r>
            <a:endParaRPr b="0" lang="it-IT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it-IT" sz="1400" spc="-1" strike="noStrike">
              <a:latin typeface="Arial"/>
            </a:endParaRPr>
          </a:p>
          <a:p>
            <a:pPr lvl="1" marL="751680" indent="-316800">
              <a:lnSpc>
                <a:spcPct val="100000"/>
              </a:lnSpc>
              <a:spcAft>
                <a:spcPts val="420"/>
              </a:spcAft>
              <a:buClr>
                <a:srgbClr val="077e9e"/>
              </a:buClr>
              <a:buFont typeface="Symbol"/>
              <a:buChar char=""/>
            </a:pPr>
            <a:r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Forme urbane sostenibili: </a:t>
            </a:r>
            <a:r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forme fisiche (ambiente fisico, pianificazione delle città) che dovrebbero promuovere un senso di comunità, sicurezza, salute ecc.</a:t>
            </a:r>
            <a:endParaRPr b="0" lang="it-IT" sz="1400" spc="-1" strike="noStrike">
              <a:latin typeface="Arial"/>
            </a:endParaRPr>
          </a:p>
        </p:txBody>
      </p:sp>
      <p:pic>
        <p:nvPicPr>
          <p:cNvPr id="157" name="Kuva 8" descr=""/>
          <p:cNvPicPr/>
          <p:nvPr/>
        </p:nvPicPr>
        <p:blipFill>
          <a:blip r:embed="rId1"/>
          <a:srcRect l="25000" t="0" r="3983" b="-206"/>
          <a:stretch/>
        </p:blipFill>
        <p:spPr>
          <a:xfrm>
            <a:off x="7247520" y="1843200"/>
            <a:ext cx="4425840" cy="4163760"/>
          </a:xfrm>
          <a:prstGeom prst="rect">
            <a:avLst/>
          </a:prstGeom>
          <a:ln>
            <a:noFill/>
          </a:ln>
        </p:spPr>
      </p:pic>
      <p:sp>
        <p:nvSpPr>
          <p:cNvPr id="158" name="CustomShape 3"/>
          <p:cNvSpPr/>
          <p:nvPr/>
        </p:nvSpPr>
        <p:spPr>
          <a:xfrm>
            <a:off x="9909360" y="6215760"/>
            <a:ext cx="123300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CEB0E6DD-5C95-4E42-9383-57949CD1E482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59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A955E596-51F2-47FF-B730-86E11E0E226F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60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11000" p14:dur="2000"/>
    </mc:Choice>
    <mc:Fallback>
      <p:transition spd="slow" advTm="111000"/>
    </mc:Fallback>
  </mc:AlternateContent>
  <p:timing>
    <p:tnLst>
      <p:par>
        <p:cTn id="31" dur="indefinite" restart="never" nodeType="tmRoot">
          <p:childTnLst>
            <p:seq>
              <p:cTn id="32" dur="indefinite" nodeType="mainSeq"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36" dur="1" fill="hold"/>
                                        <p:tgtEl>
                                          <p:spTgt spid="1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CustomShape 1"/>
          <p:cNvSpPr/>
          <p:nvPr/>
        </p:nvSpPr>
        <p:spPr>
          <a:xfrm>
            <a:off x="1487520" y="40680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Sostenibilità Culturale</a:t>
            </a:r>
            <a:endParaRPr b="0" lang="it-IT" sz="4000" spc="-1" strike="noStrike">
              <a:latin typeface="Arial"/>
            </a:endParaRPr>
          </a:p>
        </p:txBody>
      </p:sp>
      <p:sp>
        <p:nvSpPr>
          <p:cNvPr id="162" name="CustomShape 2"/>
          <p:cNvSpPr/>
          <p:nvPr/>
        </p:nvSpPr>
        <p:spPr>
          <a:xfrm>
            <a:off x="767160" y="1312200"/>
            <a:ext cx="6350760" cy="45684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  <a:spcAft>
                <a:spcPts val="601"/>
              </a:spcAft>
            </a:pPr>
            <a:r>
              <a:rPr b="1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Sostenibilità Culturale </a:t>
            </a:r>
            <a:r>
              <a:rPr b="0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= </a:t>
            </a: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conservare e trasferire il patrimonio culturale a generazioni diverse (The Association of Cultural Heritage Education in Finland 2012, 3). Se pensiamo a un’educazione culturalmente sostenibile, è importante promuovere l’internazionalità, ambienti culturalmente sostenibili, la creatività, multiculturalismo e  diversità, il territorio, l’intergenerazionalità e la cultura di usi e costumi. </a:t>
            </a:r>
            <a:br/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(Finnish National Agency for Education, 2022)</a:t>
            </a:r>
            <a:endParaRPr b="0" lang="it-IT" sz="18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541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0" lang="it-IT" sz="1800" spc="-1" strike="noStrike">
                <a:solidFill>
                  <a:srgbClr val="000000"/>
                </a:solidFill>
                <a:latin typeface="Open Sans"/>
                <a:ea typeface="Open Sans"/>
              </a:rPr>
              <a:t>Nel discorso scientifico sulla sostenibilità culturale, sono state individuate sette voci: patrimonio, vitalità, viabilità economica, diversità, territorio, resilienza eco-culturale e civiltà eco-culturale (Soini &amp; Birkeland 2014) </a:t>
            </a: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41"/>
              </a:spcAft>
            </a:pPr>
            <a:endParaRPr b="0" lang="it-IT" sz="1800" spc="-1" strike="noStrike">
              <a:latin typeface="Arial"/>
            </a:endParaRPr>
          </a:p>
          <a:p>
            <a:pPr>
              <a:lnSpc>
                <a:spcPct val="100000"/>
              </a:lnSpc>
              <a:spcAft>
                <a:spcPts val="541"/>
              </a:spcAft>
            </a:pPr>
            <a:endParaRPr b="0" lang="it-IT" sz="1800" spc="-1" strike="noStrike">
              <a:latin typeface="Arial"/>
            </a:endParaRPr>
          </a:p>
        </p:txBody>
      </p:sp>
      <p:pic>
        <p:nvPicPr>
          <p:cNvPr id="163" name="Kuvan paikkamerkki 8" descr=""/>
          <p:cNvPicPr/>
          <p:nvPr/>
        </p:nvPicPr>
        <p:blipFill>
          <a:blip r:embed="rId1"/>
          <a:srcRect l="17463" t="0" r="17463" b="0"/>
          <a:stretch/>
        </p:blipFill>
        <p:spPr>
          <a:xfrm>
            <a:off x="7237080" y="1425600"/>
            <a:ext cx="4583520" cy="4323960"/>
          </a:xfrm>
          <a:prstGeom prst="rect">
            <a:avLst/>
          </a:prstGeom>
          <a:ln>
            <a:noFill/>
          </a:ln>
        </p:spPr>
      </p:pic>
      <p:sp>
        <p:nvSpPr>
          <p:cNvPr id="164" name="CustomShape 3"/>
          <p:cNvSpPr/>
          <p:nvPr/>
        </p:nvSpPr>
        <p:spPr>
          <a:xfrm>
            <a:off x="9909360" y="6215760"/>
            <a:ext cx="123300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B73120C5-A7B4-4F98-AFEC-B02CE45BB52D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65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EAD2CD2B-EA32-43EF-A4B4-30071A8C1699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66" name="Picture 1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embed="rId3"/>
              </p:ext>
            </p:extLst>
          </p:nvPr>
        </p:nvPicPr>
        <p:blipFill>
          <a:blip r:embed="rId4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40000" p14:dur="2000"/>
    </mc:Choice>
    <mc:Fallback>
      <p:transition spd="slow" advTm="140000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2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1195200" y="177120"/>
            <a:ext cx="10896840" cy="10908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40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L’importanza della Cultura per la Sostenibilità (video)</a:t>
            </a:r>
            <a:endParaRPr b="0" lang="it-IT" sz="4000" spc="-1" strike="noStrike">
              <a:latin typeface="Arial"/>
            </a:endParaRPr>
          </a:p>
        </p:txBody>
      </p:sp>
      <p:pic>
        <p:nvPicPr>
          <p:cNvPr id="168" name="Online Media 6" descr=""/>
          <p:cNvPicPr/>
          <p:nvPr/>
        </p:nvPicPr>
        <p:blipFill>
          <a:blip r:embed="rId1"/>
          <a:stretch/>
        </p:blipFill>
        <p:spPr>
          <a:xfrm>
            <a:off x="2338200" y="1414800"/>
            <a:ext cx="7107840" cy="4388760"/>
          </a:xfrm>
          <a:prstGeom prst="rect">
            <a:avLst/>
          </a:prstGeom>
          <a:ln w="9360"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FDA1A667-20C6-4A2C-BA91-1577F7A11D4C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70" name="CustomShape 3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5106C4AA-4DBE-4C02-BB29-7F2639970213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71" name="CustomShape 4"/>
          <p:cNvSpPr/>
          <p:nvPr/>
        </p:nvSpPr>
        <p:spPr>
          <a:xfrm>
            <a:off x="3418560" y="5829840"/>
            <a:ext cx="6027480" cy="37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it-IT" sz="1850" spc="-1" strike="noStrike" u="sng">
                <a:solidFill>
                  <a:srgbClr val="009fb8"/>
                </a:solidFill>
                <a:uFillTx/>
                <a:latin typeface="Palatino Linotype"/>
                <a:ea typeface="Paeao Linotype"/>
                <a:hlinkClick r:id="rId2"/>
              </a:rPr>
              <a:t>https://www.youtube.com/watch?v=rhPvrdshQI4</a:t>
            </a:r>
            <a:r>
              <a:rPr b="0" lang="it-IT" sz="1850" spc="-1" strike="noStrike">
                <a:solidFill>
                  <a:srgbClr val="000000"/>
                </a:solidFill>
                <a:latin typeface="Palatino Linotype"/>
                <a:ea typeface="Paeao Linotype"/>
              </a:rPr>
              <a:t> </a:t>
            </a:r>
            <a:endParaRPr b="0" lang="it-IT" sz="1850" spc="-1" strike="noStrike">
              <a:latin typeface="Arial"/>
            </a:endParaRPr>
          </a:p>
        </p:txBody>
      </p:sp>
      <p:pic>
        <p:nvPicPr>
          <p:cNvPr id="172" name="Picture 1" descr="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r:embed="rId4"/>
              </p:ext>
            </p:extLst>
          </p:nvPr>
        </p:nvPicPr>
        <p:blipFill>
          <a:blip r:embed="rId5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9000" p14:dur="2000"/>
    </mc:Choice>
    <mc:Fallback>
      <p:transition spd="slow" advTm="9000"/>
    </mc:Fallback>
  </mc:AlternateContent>
  <p:timing>
    <p:tnLst>
      <p:par>
        <p:cTn id="43" dur="indefinite" restart="never" nodeType="tmRoot">
          <p:childTnLst>
            <p:seq>
              <p:cTn id="44" dur="indefinite" nodeType="mainSeq"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48" dur="1" fill="hold"/>
                                        <p:tgtEl>
                                          <p:spTgt spid="1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1487520" y="657360"/>
            <a:ext cx="10176480" cy="100728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ts val="4079"/>
              </a:lnSpc>
            </a:pPr>
            <a:r>
              <a:rPr b="1" lang="it-IT" sz="2800" spc="-1" strike="noStrike">
                <a:solidFill>
                  <a:srgbClr val="000000"/>
                </a:solidFill>
                <a:latin typeface="Open Sans Extrabold"/>
                <a:ea typeface="Open Sans Extrabold"/>
              </a:rPr>
              <a:t>I Principi Fondamentali dello Sviluppo Sostenibile</a:t>
            </a:r>
            <a:br/>
            <a:endParaRPr b="0" lang="it-IT" sz="28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1487520" y="1844640"/>
            <a:ext cx="10176480" cy="417600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343080" indent="-342360">
              <a:lnSpc>
                <a:spcPct val="100000"/>
              </a:lnSpc>
              <a:spcAft>
                <a:spcPts val="210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Principio di normatività</a:t>
            </a:r>
            <a:r>
              <a:rPr b="0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= lo sviluppo sostenibile si fonda sempre sul paradigma di sviluppo attuale ed è costruito in un determinato periodo</a:t>
            </a:r>
            <a:endParaRPr b="0" lang="it-IT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210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Principio di equità</a:t>
            </a:r>
            <a:r>
              <a:rPr b="0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= equità inter/intra-generazionale, geografica, procedurale e interspecifica -&gt; alle generazioni future vanno garantite le stesse possibilità e qualità di vita</a:t>
            </a:r>
            <a:endParaRPr b="0" lang="it-IT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210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Principio di integrazione</a:t>
            </a:r>
            <a:r>
              <a:rPr b="0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= tutti gli ambiti dello sviluppo sostenibile devono essere integrati fra loro - sostenibilità sociale, culturale, ecologica ed economica</a:t>
            </a:r>
            <a:endParaRPr b="0" lang="it-IT" sz="2000" spc="-1" strike="noStrike">
              <a:latin typeface="Arial"/>
            </a:endParaRPr>
          </a:p>
          <a:p>
            <a:pPr marL="343080" indent="-342360">
              <a:lnSpc>
                <a:spcPct val="100000"/>
              </a:lnSpc>
              <a:spcAft>
                <a:spcPts val="2100"/>
              </a:spcAft>
              <a:buClr>
                <a:srgbClr val="077e9e"/>
              </a:buClr>
              <a:buFont typeface="Wingdings" charset="2"/>
              <a:buChar char=""/>
            </a:pPr>
            <a:r>
              <a:rPr b="1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Principio del dinamismo</a:t>
            </a:r>
            <a:r>
              <a:rPr b="0" lang="it-IT" sz="2000" spc="-1" strike="noStrike">
                <a:solidFill>
                  <a:srgbClr val="000000"/>
                </a:solidFill>
                <a:latin typeface="Open Sans"/>
                <a:ea typeface="Open Sans"/>
              </a:rPr>
              <a:t> = la sostenibilità è un fenomeno in continuo cambiamento e sviluppo -&gt; ciò richiede preparazione per rapide mutazioni e il calcolo dei rischi </a:t>
            </a:r>
            <a:br/>
            <a:r>
              <a:rPr b="0" lang="it-IT" sz="1600" spc="-1" strike="noStrike">
                <a:solidFill>
                  <a:srgbClr val="000000"/>
                </a:solidFill>
                <a:latin typeface="Open Sans"/>
                <a:ea typeface="Open Sans"/>
              </a:rPr>
              <a:t>  (Waas, Hugé, Verbruggen &amp; Wright 2011, 1645 – 1647)</a:t>
            </a:r>
            <a:endParaRPr b="0" lang="it-IT" sz="1600" spc="-1" strike="noStrike">
              <a:latin typeface="Arial"/>
            </a:endParaRPr>
          </a:p>
        </p:txBody>
      </p:sp>
      <p:sp>
        <p:nvSpPr>
          <p:cNvPr id="175" name="CustomShape 3"/>
          <p:cNvSpPr/>
          <p:nvPr/>
        </p:nvSpPr>
        <p:spPr>
          <a:xfrm>
            <a:off x="9998640" y="6215760"/>
            <a:ext cx="114372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3D203431-53FD-4865-B89E-F492DC67DE6B}" type="datetime1">
              <a:rPr b="0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05/04/2023</a:t>
            </a:fld>
            <a:endParaRPr b="0" lang="it-IT" sz="1400" spc="-1" strike="noStrike">
              <a:latin typeface="Arial"/>
            </a:endParaRPr>
          </a:p>
        </p:txBody>
      </p:sp>
      <p:sp>
        <p:nvSpPr>
          <p:cNvPr id="176" name="CustomShape 4"/>
          <p:cNvSpPr/>
          <p:nvPr/>
        </p:nvSpPr>
        <p:spPr>
          <a:xfrm>
            <a:off x="11143080" y="6215760"/>
            <a:ext cx="617040" cy="287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25D710D8-02EB-432F-99B3-A4BB4134E613}" type="slidenum">
              <a:rPr b="1" lang="it-IT" sz="1400" spc="-1" strike="noStrike">
                <a:solidFill>
                  <a:srgbClr val="000000"/>
                </a:solidFill>
                <a:latin typeface="Open Sans"/>
                <a:ea typeface="Open Sans"/>
              </a:rPr>
              <a:t>&lt;numero&gt;</a:t>
            </a:fld>
            <a:endParaRPr b="0" lang="it-IT" sz="1400" spc="-1" strike="noStrike">
              <a:latin typeface="Arial"/>
            </a:endParaRPr>
          </a:p>
        </p:txBody>
      </p:sp>
      <p:pic>
        <p:nvPicPr>
          <p:cNvPr id="177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1430000" y="6095880"/>
            <a:ext cx="608760" cy="6087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159000" p14:dur="2000"/>
    </mc:Choice>
    <mc:Fallback>
      <p:transition spd="slow" advTm="159000"/>
    </mc:Fallback>
  </mc:AlternateContent>
  <p:timing>
    <p:tnLst>
      <p:par>
        <p:cTn id="49" dur="indefinite" restart="never" nodeType="tmRoot">
          <p:childTnLst>
            <p:seq>
              <p:cTn id="50" dur="indefinite" nodeType="mainSeq"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54" dur="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d4d4d4"/>
      </a:lt2>
      <a:accent1>
        <a:srgbClr val="077e9e"/>
      </a:accent1>
      <a:accent2>
        <a:srgbClr val="006788"/>
      </a:accent2>
      <a:accent3>
        <a:srgbClr val="ffffff"/>
      </a:accent3>
      <a:accent4>
        <a:srgbClr val="000000"/>
      </a:accent4>
      <a:accent5>
        <a:srgbClr val="28b8ce"/>
      </a:accent5>
      <a:accent6>
        <a:srgbClr val="005d7b"/>
      </a:accent6>
      <a:hlink>
        <a:srgbClr val="009fb8"/>
      </a:hlink>
      <a:folHlink>
        <a:srgbClr val="28b8ce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5fa83ec-30fe-42bf-a9df-eaec4917212b">
      <Terms xmlns="http://schemas.microsoft.com/office/infopath/2007/PartnerControls"/>
    </lcf76f155ced4ddcb4097134ff3c332f>
    <TaxCatchAll xmlns="fb07bbe4-98de-410c-967c-fd66c95c326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28D15633019641A6BCB52ABA646F51" ma:contentTypeVersion="16" ma:contentTypeDescription="Create a new document." ma:contentTypeScope="" ma:versionID="5e76ca997d0d24c3f3a6bf49978cf395">
  <xsd:schema xmlns:xsd="http://www.w3.org/2001/XMLSchema" xmlns:xs="http://www.w3.org/2001/XMLSchema" xmlns:p="http://schemas.microsoft.com/office/2006/metadata/properties" xmlns:ns2="95fa83ec-30fe-42bf-a9df-eaec4917212b" xmlns:ns3="fb07bbe4-98de-410c-967c-fd66c95c326a" targetNamespace="http://schemas.microsoft.com/office/2006/metadata/properties" ma:root="true" ma:fieldsID="6bfb6134f495e80c46eb4d46b0def5d7" ns2:_="" ns3:_="">
    <xsd:import namespace="95fa83ec-30fe-42bf-a9df-eaec4917212b"/>
    <xsd:import namespace="fb07bbe4-98de-410c-967c-fd66c95c32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fa83ec-30fe-42bf-a9df-eaec491721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5ad84281-fbb2-440b-927d-fd08df3b6c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7bbe4-98de-410c-967c-fd66c95c326a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0f4dec5-a150-4c18-b7da-e7247f5d5cfe}" ma:internalName="TaxCatchAll" ma:showField="CatchAllData" ma:web="fb07bbe4-98de-410c-967c-fd66c95c32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D40AA0A-578F-4EFB-9CAC-A6A085925E9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B5137E3-F61B-4809-B6A9-FFA8DC551C6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5415d542-7e89-4125-ab67-25f046ccd340"/>
    <ds:schemaRef ds:uri="991e5f2d-ac91-4774-8557-4938fa71adf0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D5CD8C0-DC13-47F3-92AB-8B26010F8F2E}"/>
</file>

<file path=docProps/app.xml><?xml version="1.0" encoding="utf-8"?>
<Properties xmlns="http://schemas.openxmlformats.org/officeDocument/2006/extended-properties" xmlns:vt="http://schemas.openxmlformats.org/officeDocument/2006/docPropsVTypes">
  <Template>UEF_PP_template_saavutettava (1)</Template>
  <TotalTime>6</TotalTime>
  <Application>LibreOffice/6.3.3.2$Windows_X86_64 LibreOffice_project/a64200df03143b798afd1ec74a12ab50359878ed</Application>
  <Words>1745</Words>
  <Paragraphs>176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2021-05-03T09:09:44Z</dcterms:created>
  <dc:creator>Saara Hassinen</dc:creator>
  <dc:description/>
  <cp:keywords>UEF Powerpoint template</cp:keywords>
  <dc:language>it-IT</dc:language>
  <cp:lastModifiedBy/>
  <dcterms:modified xsi:type="dcterms:W3CDTF">2023-04-05T20:50:49Z</dcterms:modified>
  <cp:revision>220</cp:revision>
  <dc:subject/>
  <dc:title>PowerPoint-esitys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ComplianceAssetId">
    <vt:lpwstr/>
  </property>
  <property fmtid="{D5CDD505-2E9C-101B-9397-08002B2CF9AE}" pid="4" name="ContentTypeId">
    <vt:lpwstr>0x010100D428D15633019641A6BCB52ABA646F51</vt:lpwstr>
  </property>
  <property fmtid="{D5CDD505-2E9C-101B-9397-08002B2CF9AE}" pid="5" name="HiddenSlides">
    <vt:i4>0</vt:i4>
  </property>
  <property fmtid="{D5CDD505-2E9C-101B-9397-08002B2CF9AE}" pid="6" name="HyperlinksChanged">
    <vt:bool>0</vt:bool>
  </property>
  <property fmtid="{D5CDD505-2E9C-101B-9397-08002B2CF9AE}" pid="7" name="LinksUpToDate">
    <vt:bool>0</vt:bool>
  </property>
  <property fmtid="{D5CDD505-2E9C-101B-9397-08002B2CF9AE}" pid="8" name="MMClips">
    <vt:i4>15</vt:i4>
  </property>
  <property fmtid="{D5CDD505-2E9C-101B-9397-08002B2CF9AE}" pid="9" name="MediaServiceImageTags">
    <vt:lpwstr/>
  </property>
  <property fmtid="{D5CDD505-2E9C-101B-9397-08002B2CF9AE}" pid="10" name="Notes">
    <vt:i4>0</vt:i4>
  </property>
  <property fmtid="{D5CDD505-2E9C-101B-9397-08002B2CF9AE}" pid="11" name="Order">
    <vt:lpwstr>3800.00000000000</vt:lpwstr>
  </property>
  <property fmtid="{D5CDD505-2E9C-101B-9397-08002B2CF9AE}" pid="12" name="PresentationFormat">
    <vt:lpwstr>Widescreen</vt:lpwstr>
  </property>
  <property fmtid="{D5CDD505-2E9C-101B-9397-08002B2CF9AE}" pid="13" name="ScaleCrop">
    <vt:bool>0</vt:bool>
  </property>
  <property fmtid="{D5CDD505-2E9C-101B-9397-08002B2CF9AE}" pid="14" name="ShareDoc">
    <vt:bool>0</vt:bool>
  </property>
  <property fmtid="{D5CDD505-2E9C-101B-9397-08002B2CF9AE}" pid="15" name="Slides">
    <vt:i4>14</vt:i4>
  </property>
  <property fmtid="{D5CDD505-2E9C-101B-9397-08002B2CF9AE}" pid="16" name="TemplateUrl">
    <vt:lpwstr/>
  </property>
  <property fmtid="{D5CDD505-2E9C-101B-9397-08002B2CF9AE}" pid="17" name="TriggerFlowInfo">
    <vt:lpwstr/>
  </property>
  <property fmtid="{D5CDD505-2E9C-101B-9397-08002B2CF9AE}" pid="18" name="UEFTopic">
    <vt:lpwstr/>
  </property>
  <property fmtid="{D5CDD505-2E9C-101B-9397-08002B2CF9AE}" pid="19" name="_ExtendedDescription">
    <vt:lpwstr/>
  </property>
  <property fmtid="{D5CDD505-2E9C-101B-9397-08002B2CF9AE}" pid="20" name="xd_ProgID">
    <vt:lpwstr/>
  </property>
  <property fmtid="{D5CDD505-2E9C-101B-9397-08002B2CF9AE}" pid="21" name="xd_Signature">
    <vt:lpwstr/>
  </property>
</Properties>
</file>